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1" r:id="rId3"/>
    <p:sldId id="274" r:id="rId4"/>
    <p:sldId id="272" r:id="rId5"/>
    <p:sldId id="275" r:id="rId6"/>
    <p:sldId id="276" r:id="rId7"/>
    <p:sldId id="277" r:id="rId8"/>
    <p:sldId id="278" r:id="rId9"/>
    <p:sldId id="279" r:id="rId10"/>
    <p:sldId id="273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8" autoAdjust="0"/>
    <p:restoredTop sz="94660"/>
  </p:normalViewPr>
  <p:slideViewPr>
    <p:cSldViewPr snapToGrid="0">
      <p:cViewPr>
        <p:scale>
          <a:sx n="75" d="100"/>
          <a:sy n="75" d="100"/>
        </p:scale>
        <p:origin x="302" y="-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4872E-8083-470B-B42A-7830A0915DA2}" type="datetimeFigureOut">
              <a:rPr lang="id-ID" smtClean="0"/>
              <a:t>19/09/2018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EE968-B9DA-42C3-AAC2-30B3A8C5B5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446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5A2C-0FFE-4F13-8409-631B912437B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/>
              <a:t>Dakam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00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759A-7052-417A-A4A3-4BE5F8C2E715}" type="datetimeFigureOut">
              <a:rPr lang="id-ID" smtClean="0"/>
              <a:t>19/09/2018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3126-A43E-4F8A-BD28-14C1925DFA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299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759A-7052-417A-A4A3-4BE5F8C2E715}" type="datetimeFigureOut">
              <a:rPr lang="id-ID" smtClean="0"/>
              <a:t>19/09/2018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3126-A43E-4F8A-BD28-14C1925DFA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949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759A-7052-417A-A4A3-4BE5F8C2E715}" type="datetimeFigureOut">
              <a:rPr lang="id-ID" smtClean="0"/>
              <a:t>19/09/2018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3126-A43E-4F8A-BD28-14C1925DFA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605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759A-7052-417A-A4A3-4BE5F8C2E715}" type="datetimeFigureOut">
              <a:rPr lang="id-ID" smtClean="0"/>
              <a:t>19/09/2018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3126-A43E-4F8A-BD28-14C1925DFA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087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759A-7052-417A-A4A3-4BE5F8C2E715}" type="datetimeFigureOut">
              <a:rPr lang="id-ID" smtClean="0"/>
              <a:t>19/09/2018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3126-A43E-4F8A-BD28-14C1925DFA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949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759A-7052-417A-A4A3-4BE5F8C2E715}" type="datetimeFigureOut">
              <a:rPr lang="id-ID" smtClean="0"/>
              <a:t>19/09/2018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3126-A43E-4F8A-BD28-14C1925DFA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534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759A-7052-417A-A4A3-4BE5F8C2E715}" type="datetimeFigureOut">
              <a:rPr lang="id-ID" smtClean="0"/>
              <a:t>19/09/2018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3126-A43E-4F8A-BD28-14C1925DFA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701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759A-7052-417A-A4A3-4BE5F8C2E715}" type="datetimeFigureOut">
              <a:rPr lang="id-ID" smtClean="0"/>
              <a:t>19/09/2018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3126-A43E-4F8A-BD28-14C1925DFA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70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759A-7052-417A-A4A3-4BE5F8C2E715}" type="datetimeFigureOut">
              <a:rPr lang="id-ID" smtClean="0"/>
              <a:t>19/09/2018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3126-A43E-4F8A-BD28-14C1925DFA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052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759A-7052-417A-A4A3-4BE5F8C2E715}" type="datetimeFigureOut">
              <a:rPr lang="id-ID" smtClean="0"/>
              <a:t>19/09/2018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3126-A43E-4F8A-BD28-14C1925DFA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122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759A-7052-417A-A4A3-4BE5F8C2E715}" type="datetimeFigureOut">
              <a:rPr lang="id-ID" smtClean="0"/>
              <a:t>19/09/2018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3126-A43E-4F8A-BD28-14C1925DFA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123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C759A-7052-417A-A4A3-4BE5F8C2E715}" type="datetimeFigureOut">
              <a:rPr lang="id-ID" smtClean="0"/>
              <a:t>19/09/2018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53126-A43E-4F8A-BD28-14C1925DFAC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634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2.png"/><Relationship Id="rId7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DPD/LPSDK/1.%20LPSDK1-DPD%20NEW.xlsx" TargetMode="External"/><Relationship Id="rId18" Type="http://schemas.openxmlformats.org/officeDocument/2006/relationships/hyperlink" Target="PILPRES/LADK/3%20LADK3_PWP.OK%20BGT.xlsx" TargetMode="External"/><Relationship Id="rId26" Type="http://schemas.openxmlformats.org/officeDocument/2006/relationships/hyperlink" Target="PARPOL/LADK%20PARPOL/4%20LADK4-PARPOL%20ok2.doc" TargetMode="External"/><Relationship Id="rId39" Type="http://schemas.openxmlformats.org/officeDocument/2006/relationships/hyperlink" Target="PILPRES/LADK/6%20LADK6-PWP.docx" TargetMode="External"/><Relationship Id="rId3" Type="http://schemas.openxmlformats.org/officeDocument/2006/relationships/hyperlink" Target="PILPRES/LADK/1%20LADK1-PWP.docx" TargetMode="External"/><Relationship Id="rId21" Type="http://schemas.openxmlformats.org/officeDocument/2006/relationships/hyperlink" Target="PILPRES/LPSDK/2.%20LPSDK2-PWP.xlsx" TargetMode="External"/><Relationship Id="rId34" Type="http://schemas.openxmlformats.org/officeDocument/2006/relationships/hyperlink" Target="DPD/LADK/5%20LADK5-DPD.docx" TargetMode="External"/><Relationship Id="rId42" Type="http://schemas.openxmlformats.org/officeDocument/2006/relationships/hyperlink" Target="PILPRES/LPSDK/3.%20LPSDK3-PWP%20Perubahan.docx" TargetMode="External"/><Relationship Id="rId47" Type="http://schemas.openxmlformats.org/officeDocument/2006/relationships/hyperlink" Target="PARPOL/LPPDK%20PARPOL/1.%20LPPDK1-PARPOL%20NEW%20per%2010%20agt%20ok.docx" TargetMode="External"/><Relationship Id="rId50" Type="http://schemas.openxmlformats.org/officeDocument/2006/relationships/hyperlink" Target="PARPOL/LADK%20PARPOL/8%20SP%20Penyumbang%20Perseorangan.docx" TargetMode="External"/><Relationship Id="rId7" Type="http://schemas.openxmlformats.org/officeDocument/2006/relationships/hyperlink" Target="DPD/LPPDK/2.%20LPPDK2-DPD.docx" TargetMode="External"/><Relationship Id="rId12" Type="http://schemas.openxmlformats.org/officeDocument/2006/relationships/hyperlink" Target="PILPRES/LPSDK/1.%20LPSDK1-PWP.xlsx%20OK.xlsx" TargetMode="External"/><Relationship Id="rId17" Type="http://schemas.openxmlformats.org/officeDocument/2006/relationships/hyperlink" Target="PARPOL/LADK%20PARPOL/3%20LADK3-PARPOL.xlsx%20ok.xlsx" TargetMode="External"/><Relationship Id="rId25" Type="http://schemas.openxmlformats.org/officeDocument/2006/relationships/hyperlink" Target="DPD/LPPDK/4.%20LPPDK4-DPD%202.xlsx" TargetMode="External"/><Relationship Id="rId33" Type="http://schemas.openxmlformats.org/officeDocument/2006/relationships/hyperlink" Target="PILPRES/LADK/5%20LADK5-PWP.docx" TargetMode="External"/><Relationship Id="rId38" Type="http://schemas.openxmlformats.org/officeDocument/2006/relationships/hyperlink" Target="PARPOL/LADK%20PARPOL/6%20LADK6-PARPOL.docx" TargetMode="External"/><Relationship Id="rId46" Type="http://schemas.openxmlformats.org/officeDocument/2006/relationships/hyperlink" Target="PARPOL/LPPDK%20PARPOL/7.%20LPPDK7-PARPOL.xlsx" TargetMode="External"/><Relationship Id="rId2" Type="http://schemas.openxmlformats.org/officeDocument/2006/relationships/hyperlink" Target="PARPOL/LADK%20PARPOL/1%20LADK1-PARPOL.docx" TargetMode="External"/><Relationship Id="rId16" Type="http://schemas.openxmlformats.org/officeDocument/2006/relationships/hyperlink" Target="DPD/LPPDK/3.%20LPPDK3-DPD%20NEW.xlsx" TargetMode="External"/><Relationship Id="rId20" Type="http://schemas.openxmlformats.org/officeDocument/2006/relationships/hyperlink" Target="PARPOL/LPSDK%20PARPOL/2.%20LPSDK2-PARPOLok.xlsx" TargetMode="External"/><Relationship Id="rId29" Type="http://schemas.openxmlformats.org/officeDocument/2006/relationships/hyperlink" Target="PARPOL/LPPDK%20PARPOL/5.%20LPPDK5-PARPOL.doc" TargetMode="External"/><Relationship Id="rId41" Type="http://schemas.openxmlformats.org/officeDocument/2006/relationships/hyperlink" Target="PARPOL/LPSDK%20PARPOL/3.%20LPSDK3-PARPOL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PILPRES/LPPDK/2.%20LPPDK2-PILPRES.doc" TargetMode="External"/><Relationship Id="rId11" Type="http://schemas.openxmlformats.org/officeDocument/2006/relationships/hyperlink" Target="PARPOL/LPSDK%20PARPOL/1.%20LPSDK1-PARPOL.xlsx" TargetMode="External"/><Relationship Id="rId24" Type="http://schemas.openxmlformats.org/officeDocument/2006/relationships/hyperlink" Target="PILPRES/LPPDK/4.%20LPPDK4_PILPRES%202.xlsx" TargetMode="External"/><Relationship Id="rId32" Type="http://schemas.openxmlformats.org/officeDocument/2006/relationships/hyperlink" Target="PARPOL/LADK%20PARPOL/5%20LADK5-PARPOL.docx" TargetMode="External"/><Relationship Id="rId37" Type="http://schemas.openxmlformats.org/officeDocument/2006/relationships/hyperlink" Target="DPD/LPPDK/6.%20LPPDK6-DPD.docx" TargetMode="External"/><Relationship Id="rId40" Type="http://schemas.openxmlformats.org/officeDocument/2006/relationships/hyperlink" Target="DPD/LADK/6%20LADK6-DPD.docx" TargetMode="External"/><Relationship Id="rId45" Type="http://schemas.openxmlformats.org/officeDocument/2006/relationships/hyperlink" Target="PARPOL/LPSDK%20PARPOL/4.%20LPSDK4-PARPOL.xlsx" TargetMode="External"/><Relationship Id="rId5" Type="http://schemas.openxmlformats.org/officeDocument/2006/relationships/hyperlink" Target="PARPOL/LPPDK%20PARPOL/2.%20LPPDK2-PARPOL.docx" TargetMode="External"/><Relationship Id="rId15" Type="http://schemas.openxmlformats.org/officeDocument/2006/relationships/hyperlink" Target="PILPRES/LPPDK/3.%20LPPDK3-PILPRES.xlsx" TargetMode="External"/><Relationship Id="rId23" Type="http://schemas.openxmlformats.org/officeDocument/2006/relationships/hyperlink" Target="PARPOL/LPPDK%20PARPOL/4.%20LPPDK4-PARPOL.OK.xlsx" TargetMode="External"/><Relationship Id="rId28" Type="http://schemas.openxmlformats.org/officeDocument/2006/relationships/hyperlink" Target="DPD/LADK/4%20LADK4-DPD.doc" TargetMode="External"/><Relationship Id="rId36" Type="http://schemas.openxmlformats.org/officeDocument/2006/relationships/hyperlink" Target="PILPRES/LPPDK/6.%20LPPDK6-PILPRES.docx" TargetMode="External"/><Relationship Id="rId49" Type="http://schemas.openxmlformats.org/officeDocument/2006/relationships/hyperlink" Target="DPD/LPPDK/1.%20LPPDK1-DPD%20NEW%20per%2010%20agt.docx" TargetMode="External"/><Relationship Id="rId10" Type="http://schemas.openxmlformats.org/officeDocument/2006/relationships/hyperlink" Target="DPD/LADK/2%20LADK2-DPD%20NEW%208.xlsx" TargetMode="External"/><Relationship Id="rId19" Type="http://schemas.openxmlformats.org/officeDocument/2006/relationships/hyperlink" Target="DPD/LADK/3%20LADK3-DPD.xlsx%20OK.xlsx" TargetMode="External"/><Relationship Id="rId31" Type="http://schemas.openxmlformats.org/officeDocument/2006/relationships/hyperlink" Target="DPD/LPPDK/5.%20LPPDK5-DPD.doc" TargetMode="External"/><Relationship Id="rId44" Type="http://schemas.openxmlformats.org/officeDocument/2006/relationships/hyperlink" Target="PARPOL/LADK%20PARPOL/7%20LADK7-PARPOL%202.xlsx" TargetMode="External"/><Relationship Id="rId52" Type="http://schemas.openxmlformats.org/officeDocument/2006/relationships/hyperlink" Target="PARPOL/LADK%20PARPOL/10%20SP%20Penyumbang%20BUNP.docx" TargetMode="External"/><Relationship Id="rId4" Type="http://schemas.openxmlformats.org/officeDocument/2006/relationships/hyperlink" Target="DPD/LADK/1%20LADK1-DPD.docx" TargetMode="External"/><Relationship Id="rId9" Type="http://schemas.openxmlformats.org/officeDocument/2006/relationships/hyperlink" Target="PILPRES/LADK/2%20LADK2-PWP.xlsx%20OK.xlsx" TargetMode="External"/><Relationship Id="rId14" Type="http://schemas.openxmlformats.org/officeDocument/2006/relationships/hyperlink" Target="PARPOL/LPPDK%20PARPOL/3.%20LPPDK3-PARPOL.xlsx" TargetMode="External"/><Relationship Id="rId22" Type="http://schemas.openxmlformats.org/officeDocument/2006/relationships/hyperlink" Target="DPD/LPSDK/2.%20LPSDK2-DPD.OK.xlsx" TargetMode="External"/><Relationship Id="rId27" Type="http://schemas.openxmlformats.org/officeDocument/2006/relationships/hyperlink" Target="PILPRES/LADK/4%20LADK4-PWP.doc" TargetMode="External"/><Relationship Id="rId30" Type="http://schemas.openxmlformats.org/officeDocument/2006/relationships/hyperlink" Target="PILPRES/LPPDK/5.%20LPPDK5-PILPRES.doc" TargetMode="External"/><Relationship Id="rId35" Type="http://schemas.openxmlformats.org/officeDocument/2006/relationships/hyperlink" Target="PARPOL/LPPDK%20PARPOL/6.%20LPPDK6-PARPOL.docx" TargetMode="External"/><Relationship Id="rId43" Type="http://schemas.openxmlformats.org/officeDocument/2006/relationships/hyperlink" Target="DPD/LPSDK/3.%20LPSDK3-DPD.docx" TargetMode="External"/><Relationship Id="rId48" Type="http://schemas.openxmlformats.org/officeDocument/2006/relationships/hyperlink" Target="PILPRES/LPPDK/1.%20LPPDK1-PILPRES%20NEW%20per%2010%20agt.docx" TargetMode="External"/><Relationship Id="rId8" Type="http://schemas.openxmlformats.org/officeDocument/2006/relationships/hyperlink" Target="PARPOL/LADK%20PARPOL/2%20LADK2-PARPOL.xlsx%20ok.xlsx" TargetMode="External"/><Relationship Id="rId51" Type="http://schemas.openxmlformats.org/officeDocument/2006/relationships/hyperlink" Target="PARPOL/LADK%20PARPOL/9%20SP%20Penyumbang%20Kelompok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0651"/>
            <a:ext cx="12167324" cy="4689147"/>
            <a:chOff x="0" y="50651"/>
            <a:chExt cx="12167324" cy="468914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F89BF7-3F56-4F22-AD4E-B3E2DE05FA1F}"/>
                </a:ext>
              </a:extLst>
            </p:cNvPr>
            <p:cNvSpPr/>
            <p:nvPr/>
          </p:nvSpPr>
          <p:spPr>
            <a:xfrm>
              <a:off x="0" y="637711"/>
              <a:ext cx="9007132" cy="365762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170B462-0416-4D84-BE28-3271F0AF3E79}"/>
                </a:ext>
              </a:extLst>
            </p:cNvPr>
            <p:cNvSpPr/>
            <p:nvPr/>
          </p:nvSpPr>
          <p:spPr>
            <a:xfrm>
              <a:off x="7383975" y="50651"/>
              <a:ext cx="4783349" cy="468914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C958449-721C-49F6-9D68-F563945301CC}"/>
              </a:ext>
            </a:extLst>
          </p:cNvPr>
          <p:cNvSpPr txBox="1"/>
          <p:nvPr/>
        </p:nvSpPr>
        <p:spPr>
          <a:xfrm>
            <a:off x="117771" y="1335446"/>
            <a:ext cx="724444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Display" panose="02000505000000020004" pitchFamily="2" charset="0"/>
                <a:ea typeface="Cambria" panose="02040503050406030204" pitchFamily="18" charset="0"/>
              </a:rPr>
              <a:t>PE</a:t>
            </a:r>
            <a:r>
              <a:rPr lang="id-ID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Display" panose="02000505000000020004" pitchFamily="2" charset="0"/>
                <a:ea typeface="Cambria" panose="02040503050406030204" pitchFamily="18" charset="0"/>
              </a:rPr>
              <a:t>TUNJUK TEKNIS </a:t>
            </a:r>
            <a:r>
              <a:rPr lang="id-ID" sz="47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  <a:ea typeface="Cambria" panose="02040503050406030204" pitchFamily="18" charset="0"/>
              </a:rPr>
              <a:t>PENGISIAN FORMULIR </a:t>
            </a:r>
            <a:r>
              <a:rPr lang="en-ID" sz="47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  <a:ea typeface="Cambria" panose="02040503050406030204" pitchFamily="18" charset="0"/>
              </a:rPr>
              <a:t>LAPORAN DANA KAMPANYE</a:t>
            </a:r>
            <a:endParaRPr lang="en-US" sz="47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anose="02000505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EE18EB-6870-437A-8D59-A948EE727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120" y="1129044"/>
            <a:ext cx="3376998" cy="2348923"/>
          </a:xfrm>
          <a:prstGeom prst="rect">
            <a:avLst/>
          </a:prstGeom>
        </p:spPr>
      </p:pic>
      <p:pic>
        <p:nvPicPr>
          <p:cNvPr id="1027" name="Picture 3" descr="C:\Users\User\Pictures\LOGO_KPU_R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3427" y="4959736"/>
            <a:ext cx="1197186" cy="1289978"/>
          </a:xfrm>
          <a:prstGeom prst="rect">
            <a:avLst/>
          </a:prstGeom>
          <a:noFill/>
        </p:spPr>
      </p:pic>
      <p:pic>
        <p:nvPicPr>
          <p:cNvPr id="22" name="Picture 2" descr="C:\Users\User\Pictures\Pemilih-Berdaulat-Negara-Kuat-Desain-Resm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2051" y="4862710"/>
            <a:ext cx="1819061" cy="1195055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19C101-0E98-42F9-BD2E-F34ACD70CC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664" y="4943129"/>
            <a:ext cx="1867072" cy="1200262"/>
          </a:xfrm>
          <a:prstGeom prst="rect">
            <a:avLst/>
          </a:prstGeom>
        </p:spPr>
      </p:pic>
      <p:pic>
        <p:nvPicPr>
          <p:cNvPr id="24" name="Picture 4" descr="C:\Users\User\Pictures\sang sur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7511" y="4943129"/>
            <a:ext cx="1546580" cy="1306585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 flipV="1">
            <a:off x="5249" y="6422096"/>
            <a:ext cx="11722623" cy="426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4A5093-32F9-4985-A16B-2D7177EE82BC}"/>
              </a:ext>
            </a:extLst>
          </p:cNvPr>
          <p:cNvSpPr txBox="1"/>
          <p:nvPr/>
        </p:nvSpPr>
        <p:spPr>
          <a:xfrm>
            <a:off x="-5" y="6473677"/>
            <a:ext cx="751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K O M I S I    P E M I L I H A N   U M U M   RE P U B L I K   I N D O N E S I A</a:t>
            </a:r>
          </a:p>
        </p:txBody>
      </p:sp>
      <p:sp>
        <p:nvSpPr>
          <p:cNvPr id="40" name="Arrow: Chevron 9">
            <a:extLst>
              <a:ext uri="{FF2B5EF4-FFF2-40B4-BE49-F238E27FC236}">
                <a16:creationId xmlns:a16="http://schemas.microsoft.com/office/drawing/2014/main" id="{7EE5FFF0-A027-4ED7-B667-18E6588CDDE9}"/>
              </a:ext>
            </a:extLst>
          </p:cNvPr>
          <p:cNvSpPr/>
          <p:nvPr/>
        </p:nvSpPr>
        <p:spPr>
          <a:xfrm>
            <a:off x="11436927" y="6422096"/>
            <a:ext cx="749824" cy="435904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41" name="Arrow: Chevron 11">
            <a:extLst>
              <a:ext uri="{FF2B5EF4-FFF2-40B4-BE49-F238E27FC236}">
                <a16:creationId xmlns:a16="http://schemas.microsoft.com/office/drawing/2014/main" id="{A3824691-DD6F-48FB-B681-218A789F793A}"/>
              </a:ext>
            </a:extLst>
          </p:cNvPr>
          <p:cNvSpPr/>
          <p:nvPr/>
        </p:nvSpPr>
        <p:spPr>
          <a:xfrm>
            <a:off x="11000509" y="6422096"/>
            <a:ext cx="595742" cy="43590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42" name="Arrow: Chevron 20">
            <a:extLst>
              <a:ext uri="{FF2B5EF4-FFF2-40B4-BE49-F238E27FC236}">
                <a16:creationId xmlns:a16="http://schemas.microsoft.com/office/drawing/2014/main" id="{FFC58664-606D-405D-8B2C-8488B6969788}"/>
              </a:ext>
            </a:extLst>
          </p:cNvPr>
          <p:cNvSpPr/>
          <p:nvPr/>
        </p:nvSpPr>
        <p:spPr>
          <a:xfrm>
            <a:off x="10658298" y="6429737"/>
            <a:ext cx="492929" cy="4359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4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83437-79E2-4AD8-9D29-68A22836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609"/>
          </a:xfrm>
        </p:spPr>
        <p:txBody>
          <a:bodyPr>
            <a:normAutofit fontScale="90000"/>
          </a:bodyPr>
          <a:lstStyle/>
          <a:p>
            <a:endParaRPr lang="en-ID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AB7789-5F22-4E32-9E86-318EC4D2A3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389" y="0"/>
          <a:ext cx="12149612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7861">
                  <a:extLst>
                    <a:ext uri="{9D8B030D-6E8A-4147-A177-3AD203B41FA5}">
                      <a16:colId xmlns:a16="http://schemas.microsoft.com/office/drawing/2014/main" val="2710331063"/>
                    </a:ext>
                  </a:extLst>
                </a:gridCol>
                <a:gridCol w="2067677">
                  <a:extLst>
                    <a:ext uri="{9D8B030D-6E8A-4147-A177-3AD203B41FA5}">
                      <a16:colId xmlns:a16="http://schemas.microsoft.com/office/drawing/2014/main" val="2070013264"/>
                    </a:ext>
                  </a:extLst>
                </a:gridCol>
                <a:gridCol w="1043786">
                  <a:extLst>
                    <a:ext uri="{9D8B030D-6E8A-4147-A177-3AD203B41FA5}">
                      <a16:colId xmlns:a16="http://schemas.microsoft.com/office/drawing/2014/main" val="1321077219"/>
                    </a:ext>
                  </a:extLst>
                </a:gridCol>
                <a:gridCol w="1043786">
                  <a:extLst>
                    <a:ext uri="{9D8B030D-6E8A-4147-A177-3AD203B41FA5}">
                      <a16:colId xmlns:a16="http://schemas.microsoft.com/office/drawing/2014/main" val="1983163680"/>
                    </a:ext>
                  </a:extLst>
                </a:gridCol>
                <a:gridCol w="1043786">
                  <a:extLst>
                    <a:ext uri="{9D8B030D-6E8A-4147-A177-3AD203B41FA5}">
                      <a16:colId xmlns:a16="http://schemas.microsoft.com/office/drawing/2014/main" val="3544163529"/>
                    </a:ext>
                  </a:extLst>
                </a:gridCol>
                <a:gridCol w="1043786">
                  <a:extLst>
                    <a:ext uri="{9D8B030D-6E8A-4147-A177-3AD203B41FA5}">
                      <a16:colId xmlns:a16="http://schemas.microsoft.com/office/drawing/2014/main" val="2146119426"/>
                    </a:ext>
                  </a:extLst>
                </a:gridCol>
                <a:gridCol w="1043786">
                  <a:extLst>
                    <a:ext uri="{9D8B030D-6E8A-4147-A177-3AD203B41FA5}">
                      <a16:colId xmlns:a16="http://schemas.microsoft.com/office/drawing/2014/main" val="3099540671"/>
                    </a:ext>
                  </a:extLst>
                </a:gridCol>
                <a:gridCol w="1043786">
                  <a:extLst>
                    <a:ext uri="{9D8B030D-6E8A-4147-A177-3AD203B41FA5}">
                      <a16:colId xmlns:a16="http://schemas.microsoft.com/office/drawing/2014/main" val="2889825105"/>
                    </a:ext>
                  </a:extLst>
                </a:gridCol>
                <a:gridCol w="1043786">
                  <a:extLst>
                    <a:ext uri="{9D8B030D-6E8A-4147-A177-3AD203B41FA5}">
                      <a16:colId xmlns:a16="http://schemas.microsoft.com/office/drawing/2014/main" val="3381605509"/>
                    </a:ext>
                  </a:extLst>
                </a:gridCol>
                <a:gridCol w="1043786">
                  <a:extLst>
                    <a:ext uri="{9D8B030D-6E8A-4147-A177-3AD203B41FA5}">
                      <a16:colId xmlns:a16="http://schemas.microsoft.com/office/drawing/2014/main" val="2181462662"/>
                    </a:ext>
                  </a:extLst>
                </a:gridCol>
                <a:gridCol w="1043786">
                  <a:extLst>
                    <a:ext uri="{9D8B030D-6E8A-4147-A177-3AD203B41FA5}">
                      <a16:colId xmlns:a16="http://schemas.microsoft.com/office/drawing/2014/main" val="2382268946"/>
                    </a:ext>
                  </a:extLst>
                </a:gridCol>
              </a:tblGrid>
              <a:tr h="6874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endParaRPr lang="en-ID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URAIAN</a:t>
                      </a:r>
                      <a:endParaRPr lang="en-ID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KPU RI</a:t>
                      </a:r>
                      <a:endParaRPr lang="en-ID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KPU PROV/KIP ACEH</a:t>
                      </a:r>
                      <a:endParaRPr lang="en-ID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KPU/KIP KAB/KOTA</a:t>
                      </a:r>
                      <a:endParaRPr lang="en-ID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22624"/>
                  </a:ext>
                </a:extLst>
              </a:tr>
              <a:tr h="69385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PARPOL</a:t>
                      </a:r>
                      <a:endParaRPr lang="en-ID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PWP</a:t>
                      </a:r>
                      <a:endParaRPr lang="en-ID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DPD</a:t>
                      </a:r>
                      <a:endParaRPr lang="en-ID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PARPOL</a:t>
                      </a:r>
                      <a:endParaRPr lang="en-ID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PWP</a:t>
                      </a:r>
                      <a:endParaRPr lang="en-ID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DPD</a:t>
                      </a:r>
                      <a:endParaRPr lang="en-ID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PARPOL</a:t>
                      </a:r>
                      <a:endParaRPr lang="en-ID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PWP</a:t>
                      </a:r>
                      <a:endParaRPr lang="en-ID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DPD</a:t>
                      </a:r>
                      <a:endParaRPr lang="en-ID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04388"/>
                  </a:ext>
                </a:extLst>
              </a:tr>
              <a:tr h="59893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effectLst/>
                        </a:rPr>
                        <a:t>PENYERAHAN LPSDK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960464"/>
                  </a:ext>
                </a:extLst>
              </a:tr>
              <a:tr h="51016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</a:rPr>
                        <a:t>1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TANGGAL PENYERAHAN 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ID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Januari</a:t>
                      </a:r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2019</a:t>
                      </a:r>
                    </a:p>
                  </a:txBody>
                  <a:tcPr marL="3751" marR="3751" marT="3751" marB="0" anchor="ctr">
                    <a:solidFill>
                      <a:srgbClr val="EEB8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121824"/>
                  </a:ext>
                </a:extLst>
              </a:tr>
              <a:tr h="7999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>
                          <a:effectLst/>
                        </a:rPr>
                        <a:t>2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WAKTU AKHIR PENYERAHAN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18.00 WS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18.00 WS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18.00 WS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18.00 WS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18.00 WS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18.00 WS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18.00 WS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26980"/>
                  </a:ext>
                </a:extLst>
              </a:tr>
              <a:tr h="196779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>
                          <a:effectLst/>
                        </a:rPr>
                        <a:t>3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TTD FORMULIR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Ketua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Umum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Bendahara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Umum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Parpol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Tingkat Pusat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Paslon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Ketua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Bendahara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Tim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Kampanye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Tingkat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Nasional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Ketua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Bendahara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Parpol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Tingkat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Provinsi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Ketua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Bendahara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Tim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Kampanye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Tingkat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Provinsi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Calon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DPD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Ketua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Bendahara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Parpol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Tingkat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Kab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/Kota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Ketua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Bendahara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Tim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Kampanye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Tingkat </a:t>
                      </a:r>
                      <a:r>
                        <a:rPr lang="en-ID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Kab</a:t>
                      </a:r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/Kota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84579"/>
                  </a:ext>
                </a:extLst>
              </a:tr>
              <a:tr h="7999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</a:rPr>
                        <a:t>4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LAMPIRAN BUKTI SUMBANGAN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SALINAN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SALINAN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SALINAN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SALINAN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SALINAN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SALINAN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SALINAN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60905"/>
                  </a:ext>
                </a:extLst>
              </a:tr>
              <a:tr h="7999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SURAT PERNYATAAN PENYUMBANG</a:t>
                      </a: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ASLI</a:t>
                      </a:r>
                    </a:p>
                  </a:txBody>
                  <a:tcPr marL="3751" marR="3751" marT="37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ASLI</a:t>
                      </a:r>
                    </a:p>
                  </a:txBody>
                  <a:tcPr marL="3751" marR="3751" marT="37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3751" marR="3751" marT="37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ASLI</a:t>
                      </a:r>
                    </a:p>
                  </a:txBody>
                  <a:tcPr marL="3751" marR="3751" marT="37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ASLI</a:t>
                      </a:r>
                    </a:p>
                  </a:txBody>
                  <a:tcPr marL="3751" marR="3751" marT="37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ASLI</a:t>
                      </a:r>
                    </a:p>
                  </a:txBody>
                  <a:tcPr marL="3751" marR="3751" marT="37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ASLI</a:t>
                      </a:r>
                    </a:p>
                  </a:txBody>
                  <a:tcPr marL="3751" marR="3751" marT="375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ASLI</a:t>
                      </a:r>
                    </a:p>
                  </a:txBody>
                  <a:tcPr marL="3751" marR="3751" marT="375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</a:p>
                  </a:txBody>
                  <a:tcPr marL="3751" marR="3751" marT="375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436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438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FF9133-898F-462D-A0BD-27861FB26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647" y="4255153"/>
            <a:ext cx="4805403" cy="1583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AA23E7-1852-439C-8BD8-64B4DA01F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06" y="1887567"/>
            <a:ext cx="5073276" cy="291000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8680BE2-1290-4F77-B174-331DD41E90B3}"/>
              </a:ext>
            </a:extLst>
          </p:cNvPr>
          <p:cNvSpPr/>
          <p:nvPr/>
        </p:nvSpPr>
        <p:spPr>
          <a:xfrm>
            <a:off x="624689" y="631664"/>
            <a:ext cx="344032" cy="344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8A447A-B6F2-4856-A298-1AE3CC020496}"/>
              </a:ext>
            </a:extLst>
          </p:cNvPr>
          <p:cNvSpPr/>
          <p:nvPr/>
        </p:nvSpPr>
        <p:spPr>
          <a:xfrm>
            <a:off x="968721" y="1154309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Politik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melakukan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pengisian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LPSDK1-PARPOL (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Laporan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Sumbangan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Dana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Kampanye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) yang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berisi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informasi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uang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barang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, dan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jasa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Politik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melampirkan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Salinan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bukti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surat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pernyataanpenyumbang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nomor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sura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sesuai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nomor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urut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endParaRPr lang="en-ID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FBD3D6-63C4-4E2B-8455-F7E21A6D5026}"/>
              </a:ext>
            </a:extLst>
          </p:cNvPr>
          <p:cNvSpPr/>
          <p:nvPr/>
        </p:nvSpPr>
        <p:spPr>
          <a:xfrm>
            <a:off x="1646222" y="5795359"/>
            <a:ext cx="2409731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D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482D93-B7E6-4890-B5FA-28DE0CA63F4E}"/>
              </a:ext>
            </a:extLst>
          </p:cNvPr>
          <p:cNvSpPr/>
          <p:nvPr/>
        </p:nvSpPr>
        <p:spPr>
          <a:xfrm>
            <a:off x="6978648" y="632177"/>
            <a:ext cx="344032" cy="34463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1621EF-8C44-4633-AC7D-FA4358A0EBDB}"/>
              </a:ext>
            </a:extLst>
          </p:cNvPr>
          <p:cNvCxnSpPr>
            <a:cxnSpLocks/>
          </p:cNvCxnSpPr>
          <p:nvPr/>
        </p:nvCxnSpPr>
        <p:spPr>
          <a:xfrm>
            <a:off x="3991311" y="3195964"/>
            <a:ext cx="2875935" cy="0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8B599D8-9594-4F3D-BEE7-43820172D3E8}"/>
              </a:ext>
            </a:extLst>
          </p:cNvPr>
          <p:cNvSpPr/>
          <p:nvPr/>
        </p:nvSpPr>
        <p:spPr>
          <a:xfrm>
            <a:off x="7402214" y="886226"/>
            <a:ext cx="3779520" cy="824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melakukan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pengisian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LPSDK2-PARPOL yang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berisi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kelompok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sumbangan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berdasarkan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“</a:t>
            </a:r>
            <a:r>
              <a:rPr lang="en-ID" sz="1100" b="1" dirty="0" err="1">
                <a:solidFill>
                  <a:schemeClr val="accent5">
                    <a:lumMod val="75000"/>
                  </a:schemeClr>
                </a:solidFill>
              </a:rPr>
              <a:t>asal</a:t>
            </a:r>
            <a:r>
              <a:rPr lang="en-ID" sz="1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b="1" dirty="0" err="1">
                <a:solidFill>
                  <a:schemeClr val="accent5">
                    <a:lumMod val="75000"/>
                  </a:schemeClr>
                </a:solidFill>
              </a:rPr>
              <a:t>sumbangan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” pada LPSDK1-PARPOL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C979A4-FECD-4754-92F8-06CB74E0627F}"/>
              </a:ext>
            </a:extLst>
          </p:cNvPr>
          <p:cNvSpPr/>
          <p:nvPr/>
        </p:nvSpPr>
        <p:spPr>
          <a:xfrm>
            <a:off x="2475959" y="2776939"/>
            <a:ext cx="870084" cy="16636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D85F7F-BEEC-4E83-B465-8CBB12CF2FFF}"/>
              </a:ext>
            </a:extLst>
          </p:cNvPr>
          <p:cNvSpPr/>
          <p:nvPr/>
        </p:nvSpPr>
        <p:spPr>
          <a:xfrm>
            <a:off x="968721" y="607150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b="1" dirty="0">
                <a:solidFill>
                  <a:schemeClr val="accent5">
                    <a:lumMod val="75000"/>
                  </a:schemeClr>
                </a:solidFill>
              </a:rPr>
              <a:t>LPSDK1-PARPOL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39DF7B-92A5-498E-BF15-35075C8AF469}"/>
              </a:ext>
            </a:extLst>
          </p:cNvPr>
          <p:cNvSpPr/>
          <p:nvPr/>
        </p:nvSpPr>
        <p:spPr>
          <a:xfrm>
            <a:off x="7402214" y="607150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b="1" dirty="0">
                <a:solidFill>
                  <a:schemeClr val="accent5">
                    <a:lumMod val="75000"/>
                  </a:schemeClr>
                </a:solidFill>
              </a:rPr>
              <a:t>LPSDK2-PARPOL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C37A8-F864-4F9B-A80E-8889EB39E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630" y="1710356"/>
            <a:ext cx="4864664" cy="25447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V="1">
            <a:off x="5249" y="6422096"/>
            <a:ext cx="11722623" cy="426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8" name="Picture 2" descr="C:\Users\User\Pictures\Pemilih-Berdaulat-Negara-Kuat-Desain-Resm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29953" y="6299703"/>
            <a:ext cx="731096" cy="480303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54A5093-32F9-4985-A16B-2D7177EE82BC}"/>
              </a:ext>
            </a:extLst>
          </p:cNvPr>
          <p:cNvSpPr txBox="1"/>
          <p:nvPr/>
        </p:nvSpPr>
        <p:spPr>
          <a:xfrm>
            <a:off x="-5" y="6473677"/>
            <a:ext cx="751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K O M I S I    P E M I L I H A N   U M U M   RE P U B L I K   I N D O N E S I A</a:t>
            </a:r>
          </a:p>
        </p:txBody>
      </p:sp>
      <p:pic>
        <p:nvPicPr>
          <p:cNvPr id="24" name="Picture 4" descr="C:\Users\User\Pictures\sang sur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2074" y="6185470"/>
            <a:ext cx="785190" cy="663346"/>
          </a:xfrm>
          <a:prstGeom prst="rect">
            <a:avLst/>
          </a:prstGeom>
          <a:noFill/>
        </p:spPr>
      </p:pic>
      <p:sp>
        <p:nvSpPr>
          <p:cNvPr id="25" name="Arrow: Chevron 9">
            <a:extLst>
              <a:ext uri="{FF2B5EF4-FFF2-40B4-BE49-F238E27FC236}">
                <a16:creationId xmlns:a16="http://schemas.microsoft.com/office/drawing/2014/main" id="{7EE5FFF0-A027-4ED7-B667-18E6588CDDE9}"/>
              </a:ext>
            </a:extLst>
          </p:cNvPr>
          <p:cNvSpPr/>
          <p:nvPr/>
        </p:nvSpPr>
        <p:spPr>
          <a:xfrm>
            <a:off x="11436927" y="6422096"/>
            <a:ext cx="749824" cy="435904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6" name="Arrow: Chevron 11">
            <a:extLst>
              <a:ext uri="{FF2B5EF4-FFF2-40B4-BE49-F238E27FC236}">
                <a16:creationId xmlns:a16="http://schemas.microsoft.com/office/drawing/2014/main" id="{A3824691-DD6F-48FB-B681-218A789F793A}"/>
              </a:ext>
            </a:extLst>
          </p:cNvPr>
          <p:cNvSpPr/>
          <p:nvPr/>
        </p:nvSpPr>
        <p:spPr>
          <a:xfrm>
            <a:off x="11000509" y="6422096"/>
            <a:ext cx="595742" cy="43590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7" name="Arrow: Chevron 20">
            <a:extLst>
              <a:ext uri="{FF2B5EF4-FFF2-40B4-BE49-F238E27FC236}">
                <a16:creationId xmlns:a16="http://schemas.microsoft.com/office/drawing/2014/main" id="{FFC58664-606D-405D-8B2C-8488B6969788}"/>
              </a:ext>
            </a:extLst>
          </p:cNvPr>
          <p:cNvSpPr/>
          <p:nvPr/>
        </p:nvSpPr>
        <p:spPr>
          <a:xfrm>
            <a:off x="10658298" y="6429737"/>
            <a:ext cx="492929" cy="4359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719C101-0E98-42F9-BD2E-F34ACD70CC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69" y="6299703"/>
            <a:ext cx="676479" cy="4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6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3C32A77A-4C7F-4877-BFF0-BF81CAB4B858}"/>
              </a:ext>
            </a:extLst>
          </p:cNvPr>
          <p:cNvSpPr/>
          <p:nvPr/>
        </p:nvSpPr>
        <p:spPr>
          <a:xfrm>
            <a:off x="167063" y="608196"/>
            <a:ext cx="344032" cy="344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1815-ED63-4974-B656-390C4E84D3C7}"/>
              </a:ext>
            </a:extLst>
          </p:cNvPr>
          <p:cNvSpPr/>
          <p:nvPr/>
        </p:nvSpPr>
        <p:spPr>
          <a:xfrm>
            <a:off x="556656" y="1090654"/>
            <a:ext cx="4541106" cy="49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Politik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melakukan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pengisian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LPSDK4-PARPOL yang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memuat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informasi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dana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kampanye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sesuai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tingkatannya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Jumlah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LPSDK4-PARPOL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harus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sama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banyaknya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calon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Anggota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DPR dan DPRD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1E3C93-353D-40B3-9433-93AC2D0823D7}"/>
              </a:ext>
            </a:extLst>
          </p:cNvPr>
          <p:cNvSpPr/>
          <p:nvPr/>
        </p:nvSpPr>
        <p:spPr>
          <a:xfrm>
            <a:off x="556656" y="559168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b="1" dirty="0">
                <a:solidFill>
                  <a:schemeClr val="accent5">
                    <a:lumMod val="75000"/>
                  </a:schemeClr>
                </a:solidFill>
              </a:rPr>
              <a:t>LPSDK4-PARPOL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547B10-DB1E-4D59-8BB5-F81DFE909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052" y="411003"/>
            <a:ext cx="3166392" cy="4676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92E9A5-1C95-4BCF-95D6-7152B8F6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725" y="518615"/>
            <a:ext cx="2950212" cy="1584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C19785-7D39-4012-AF0C-ECAB660DF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63" y="1758543"/>
            <a:ext cx="4930699" cy="3156971"/>
          </a:xfrm>
          <a:prstGeom prst="rect">
            <a:avLst/>
          </a:prstGeom>
        </p:spPr>
      </p:pic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A9803F6-E233-45A7-ADA3-39AD2006CCA1}"/>
              </a:ext>
            </a:extLst>
          </p:cNvPr>
          <p:cNvCxnSpPr/>
          <p:nvPr/>
        </p:nvCxnSpPr>
        <p:spPr>
          <a:xfrm>
            <a:off x="3600876" y="5087840"/>
            <a:ext cx="1120877" cy="780036"/>
          </a:xfrm>
          <a:prstGeom prst="bentConnector3">
            <a:avLst>
              <a:gd name="adj1" fmla="val 0"/>
            </a:avLst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D785425-5564-47E3-9436-39487D86C4CC}"/>
              </a:ext>
            </a:extLst>
          </p:cNvPr>
          <p:cNvSpPr/>
          <p:nvPr/>
        </p:nvSpPr>
        <p:spPr>
          <a:xfrm>
            <a:off x="5738054" y="5289650"/>
            <a:ext cx="344032" cy="344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A01AF2-D065-4D38-BD4E-9FE605BC386D}"/>
              </a:ext>
            </a:extLst>
          </p:cNvPr>
          <p:cNvSpPr/>
          <p:nvPr/>
        </p:nvSpPr>
        <p:spPr>
          <a:xfrm>
            <a:off x="6086030" y="5671346"/>
            <a:ext cx="4541106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Politik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membuat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Surat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Pernyataan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Tanggung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Jawab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atas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Laporan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Sumbangan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Dana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Kampanye</a:t>
            </a:r>
            <a:endParaRPr lang="en-ID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69B1BD-43F3-4384-9B0E-96A0F78A9746}"/>
              </a:ext>
            </a:extLst>
          </p:cNvPr>
          <p:cNvSpPr/>
          <p:nvPr/>
        </p:nvSpPr>
        <p:spPr>
          <a:xfrm>
            <a:off x="6115436" y="5259454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b="1" dirty="0">
                <a:solidFill>
                  <a:schemeClr val="accent5">
                    <a:lumMod val="75000"/>
                  </a:schemeClr>
                </a:solidFill>
              </a:rPr>
              <a:t>LPSDK3-PARPOL</a:t>
            </a:r>
          </a:p>
        </p:txBody>
      </p:sp>
      <p:sp>
        <p:nvSpPr>
          <p:cNvPr id="12" name="Rectangle 11"/>
          <p:cNvSpPr/>
          <p:nvPr/>
        </p:nvSpPr>
        <p:spPr>
          <a:xfrm flipV="1">
            <a:off x="5249" y="6422096"/>
            <a:ext cx="11722623" cy="426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3" name="Picture 2" descr="C:\Users\User\Pictures\Pemilih-Berdaulat-Negara-Kuat-Desain-Resm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29953" y="6299703"/>
            <a:ext cx="731096" cy="480303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4A5093-32F9-4985-A16B-2D7177EE82BC}"/>
              </a:ext>
            </a:extLst>
          </p:cNvPr>
          <p:cNvSpPr txBox="1"/>
          <p:nvPr/>
        </p:nvSpPr>
        <p:spPr>
          <a:xfrm>
            <a:off x="-5" y="6473677"/>
            <a:ext cx="751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K O M I S I    P E M I L I H A N   U M U M   RE P U B L I K   I N D O N E S I A</a:t>
            </a:r>
          </a:p>
        </p:txBody>
      </p:sp>
      <p:pic>
        <p:nvPicPr>
          <p:cNvPr id="17" name="Picture 4" descr="C:\Users\User\Pictures\sang sur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2074" y="6185470"/>
            <a:ext cx="785190" cy="663346"/>
          </a:xfrm>
          <a:prstGeom prst="rect">
            <a:avLst/>
          </a:prstGeom>
          <a:noFill/>
        </p:spPr>
      </p:pic>
      <p:sp>
        <p:nvSpPr>
          <p:cNvPr id="19" name="Arrow: Chevron 9">
            <a:extLst>
              <a:ext uri="{FF2B5EF4-FFF2-40B4-BE49-F238E27FC236}">
                <a16:creationId xmlns:a16="http://schemas.microsoft.com/office/drawing/2014/main" id="{7EE5FFF0-A027-4ED7-B667-18E6588CDDE9}"/>
              </a:ext>
            </a:extLst>
          </p:cNvPr>
          <p:cNvSpPr/>
          <p:nvPr/>
        </p:nvSpPr>
        <p:spPr>
          <a:xfrm>
            <a:off x="11436927" y="6422096"/>
            <a:ext cx="749824" cy="435904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3" name="Arrow: Chevron 11">
            <a:extLst>
              <a:ext uri="{FF2B5EF4-FFF2-40B4-BE49-F238E27FC236}">
                <a16:creationId xmlns:a16="http://schemas.microsoft.com/office/drawing/2014/main" id="{A3824691-DD6F-48FB-B681-218A789F793A}"/>
              </a:ext>
            </a:extLst>
          </p:cNvPr>
          <p:cNvSpPr/>
          <p:nvPr/>
        </p:nvSpPr>
        <p:spPr>
          <a:xfrm>
            <a:off x="11000509" y="6422096"/>
            <a:ext cx="595742" cy="43590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4" name="Arrow: Chevron 20">
            <a:extLst>
              <a:ext uri="{FF2B5EF4-FFF2-40B4-BE49-F238E27FC236}">
                <a16:creationId xmlns:a16="http://schemas.microsoft.com/office/drawing/2014/main" id="{FFC58664-606D-405D-8B2C-8488B6969788}"/>
              </a:ext>
            </a:extLst>
          </p:cNvPr>
          <p:cNvSpPr/>
          <p:nvPr/>
        </p:nvSpPr>
        <p:spPr>
          <a:xfrm>
            <a:off x="10658298" y="6429737"/>
            <a:ext cx="492929" cy="4359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719C101-0E98-42F9-BD2E-F34ACD70CC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69" y="6299703"/>
            <a:ext cx="676479" cy="4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78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D2CC-1ABF-4AAA-87E2-796F6C95F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97" y="92871"/>
            <a:ext cx="11778806" cy="4098040"/>
          </a:xfrm>
        </p:spPr>
        <p:txBody>
          <a:bodyPr>
            <a:normAutofit/>
          </a:bodyPr>
          <a:lstStyle/>
          <a:p>
            <a:r>
              <a:rPr lang="en-ID" sz="7200" b="1" dirty="0">
                <a:latin typeface="Bookman Old Style" panose="02050604050505020204" pitchFamily="18" charset="0"/>
              </a:rPr>
              <a:t>LAPORAN PENERIMAAN DAN PENGELUARAN DANA KAMPANYE</a:t>
            </a:r>
          </a:p>
        </p:txBody>
      </p:sp>
      <p:pic>
        <p:nvPicPr>
          <p:cNvPr id="4" name="Picture 3" descr="C:\Users\User\Pictures\LOGO_KPU_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427" y="4959736"/>
            <a:ext cx="1197186" cy="1289978"/>
          </a:xfrm>
          <a:prstGeom prst="rect">
            <a:avLst/>
          </a:prstGeom>
          <a:noFill/>
        </p:spPr>
      </p:pic>
      <p:pic>
        <p:nvPicPr>
          <p:cNvPr id="5" name="Picture 2" descr="C:\Users\User\Pictures\Pemilih-Berdaulat-Negara-Kuat-Desain-Resm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2051" y="4862710"/>
            <a:ext cx="1819061" cy="119505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19C101-0E98-42F9-BD2E-F34ACD70CC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664" y="4943129"/>
            <a:ext cx="1867072" cy="1200262"/>
          </a:xfrm>
          <a:prstGeom prst="rect">
            <a:avLst/>
          </a:prstGeom>
        </p:spPr>
      </p:pic>
      <p:pic>
        <p:nvPicPr>
          <p:cNvPr id="7" name="Picture 4" descr="C:\Users\User\Pictures\sang su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7511" y="4943129"/>
            <a:ext cx="1546580" cy="130658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flipV="1">
            <a:off x="5249" y="6422096"/>
            <a:ext cx="11722623" cy="426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A5093-32F9-4985-A16B-2D7177EE82BC}"/>
              </a:ext>
            </a:extLst>
          </p:cNvPr>
          <p:cNvSpPr txBox="1"/>
          <p:nvPr/>
        </p:nvSpPr>
        <p:spPr>
          <a:xfrm>
            <a:off x="-5" y="6473677"/>
            <a:ext cx="751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K O M I S I    P E M I L I H A N   U M U M   RE P U B L I K   I N D O N E S I A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7EE5FFF0-A027-4ED7-B667-18E6588CDDE9}"/>
              </a:ext>
            </a:extLst>
          </p:cNvPr>
          <p:cNvSpPr/>
          <p:nvPr/>
        </p:nvSpPr>
        <p:spPr>
          <a:xfrm>
            <a:off x="11436927" y="6422096"/>
            <a:ext cx="749824" cy="435904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1" name="Arrow: Chevron 11">
            <a:extLst>
              <a:ext uri="{FF2B5EF4-FFF2-40B4-BE49-F238E27FC236}">
                <a16:creationId xmlns:a16="http://schemas.microsoft.com/office/drawing/2014/main" id="{A3824691-DD6F-48FB-B681-218A789F793A}"/>
              </a:ext>
            </a:extLst>
          </p:cNvPr>
          <p:cNvSpPr/>
          <p:nvPr/>
        </p:nvSpPr>
        <p:spPr>
          <a:xfrm>
            <a:off x="11000509" y="6422096"/>
            <a:ext cx="595742" cy="43590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2" name="Arrow: Chevron 20">
            <a:extLst>
              <a:ext uri="{FF2B5EF4-FFF2-40B4-BE49-F238E27FC236}">
                <a16:creationId xmlns:a16="http://schemas.microsoft.com/office/drawing/2014/main" id="{FFC58664-606D-405D-8B2C-8488B6969788}"/>
              </a:ext>
            </a:extLst>
          </p:cNvPr>
          <p:cNvSpPr/>
          <p:nvPr/>
        </p:nvSpPr>
        <p:spPr>
          <a:xfrm>
            <a:off x="10658298" y="6429737"/>
            <a:ext cx="492929" cy="4359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24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8680BE2-1290-4F77-B174-331DD41E90B3}"/>
              </a:ext>
            </a:extLst>
          </p:cNvPr>
          <p:cNvSpPr/>
          <p:nvPr/>
        </p:nvSpPr>
        <p:spPr>
          <a:xfrm>
            <a:off x="624689" y="511744"/>
            <a:ext cx="344032" cy="344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8A447A-B6F2-4856-A298-1AE3CC020496}"/>
              </a:ext>
            </a:extLst>
          </p:cNvPr>
          <p:cNvSpPr/>
          <p:nvPr/>
        </p:nvSpPr>
        <p:spPr>
          <a:xfrm>
            <a:off x="968721" y="1034388"/>
            <a:ext cx="4165097" cy="556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Politik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melakukan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pengisian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LPPDK3-PARPOL (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Laporan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Sumbangan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Dana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Kampanye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) yang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berisi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informasi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uang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barang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, dan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jasa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Politik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melampirkan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Salinan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bukti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 Surat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Pernyataan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Penyubang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nomor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surat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sesuai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nomor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urut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endParaRPr lang="en-ID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482D93-B7E6-4890-B5FA-28DE0CA63F4E}"/>
              </a:ext>
            </a:extLst>
          </p:cNvPr>
          <p:cNvSpPr/>
          <p:nvPr/>
        </p:nvSpPr>
        <p:spPr>
          <a:xfrm>
            <a:off x="6978648" y="512257"/>
            <a:ext cx="344032" cy="34463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B599D8-9594-4F3D-BEE7-43820172D3E8}"/>
              </a:ext>
            </a:extLst>
          </p:cNvPr>
          <p:cNvSpPr/>
          <p:nvPr/>
        </p:nvSpPr>
        <p:spPr>
          <a:xfrm>
            <a:off x="7402214" y="766306"/>
            <a:ext cx="3779520" cy="824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melakukan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pengisian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LPPDK4-PARPOL yang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berisi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kelompok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sumbangan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berdasarkan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“</a:t>
            </a:r>
            <a:r>
              <a:rPr lang="en-ID" sz="1100" b="1" dirty="0" err="1">
                <a:solidFill>
                  <a:schemeClr val="accent5">
                    <a:lumMod val="75000"/>
                  </a:schemeClr>
                </a:solidFill>
              </a:rPr>
              <a:t>asal</a:t>
            </a:r>
            <a:r>
              <a:rPr lang="en-ID" sz="1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b="1" dirty="0" err="1">
                <a:solidFill>
                  <a:schemeClr val="accent5">
                    <a:lumMod val="75000"/>
                  </a:schemeClr>
                </a:solidFill>
              </a:rPr>
              <a:t>sumbangan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” pada LPPDK3-PARPOL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D85F7F-BEEC-4E83-B465-8CBB12CF2FFF}"/>
              </a:ext>
            </a:extLst>
          </p:cNvPr>
          <p:cNvSpPr/>
          <p:nvPr/>
        </p:nvSpPr>
        <p:spPr>
          <a:xfrm>
            <a:off x="968721" y="487230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b="1" dirty="0">
                <a:solidFill>
                  <a:schemeClr val="accent5">
                    <a:lumMod val="75000"/>
                  </a:schemeClr>
                </a:solidFill>
              </a:rPr>
              <a:t>LPPDK3-PARPOL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39DF7B-92A5-498E-BF15-35075C8AF469}"/>
              </a:ext>
            </a:extLst>
          </p:cNvPr>
          <p:cNvSpPr/>
          <p:nvPr/>
        </p:nvSpPr>
        <p:spPr>
          <a:xfrm>
            <a:off x="7402214" y="487230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b="1" dirty="0">
                <a:solidFill>
                  <a:schemeClr val="accent5">
                    <a:lumMod val="75000"/>
                  </a:schemeClr>
                </a:solidFill>
              </a:rPr>
              <a:t>LPPDK4-PARPOL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F5FB38-2AD2-413E-AEA0-ACB78873F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56" y="1995705"/>
            <a:ext cx="5281153" cy="3090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6C2F23-61F8-45D4-8357-731009FC0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593" y="1963549"/>
            <a:ext cx="4694718" cy="2931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B913D8-E3CD-4344-985A-9562235C9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593" y="4857705"/>
            <a:ext cx="4694718" cy="1181493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F0490A-1661-401E-9D1B-23C05109BFC7}"/>
              </a:ext>
            </a:extLst>
          </p:cNvPr>
          <p:cNvCxnSpPr>
            <a:cxnSpLocks/>
          </p:cNvCxnSpPr>
          <p:nvPr/>
        </p:nvCxnSpPr>
        <p:spPr>
          <a:xfrm>
            <a:off x="4183040" y="3613089"/>
            <a:ext cx="2347353" cy="0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90C94D89-8674-4530-911B-4CC5DE807238}"/>
              </a:ext>
            </a:extLst>
          </p:cNvPr>
          <p:cNvSpPr/>
          <p:nvPr/>
        </p:nvSpPr>
        <p:spPr>
          <a:xfrm>
            <a:off x="2667688" y="3194064"/>
            <a:ext cx="870084" cy="16636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 13"/>
          <p:cNvSpPr/>
          <p:nvPr/>
        </p:nvSpPr>
        <p:spPr>
          <a:xfrm flipV="1">
            <a:off x="5249" y="6422096"/>
            <a:ext cx="11722623" cy="426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5" name="Picture 2" descr="C:\Users\User\Pictures\Pemilih-Berdaulat-Negara-Kuat-Desain-Resm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29953" y="6299703"/>
            <a:ext cx="731096" cy="480303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4A5093-32F9-4985-A16B-2D7177EE82BC}"/>
              </a:ext>
            </a:extLst>
          </p:cNvPr>
          <p:cNvSpPr txBox="1"/>
          <p:nvPr/>
        </p:nvSpPr>
        <p:spPr>
          <a:xfrm>
            <a:off x="-5" y="6473677"/>
            <a:ext cx="751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K O M I S I    P E M I L I H A N   U M U M   RE P U B L I K   I N D O N E S I A</a:t>
            </a:r>
          </a:p>
        </p:txBody>
      </p:sp>
      <p:pic>
        <p:nvPicPr>
          <p:cNvPr id="18" name="Picture 4" descr="C:\Users\User\Pictures\sang sur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2074" y="6185470"/>
            <a:ext cx="785190" cy="663346"/>
          </a:xfrm>
          <a:prstGeom prst="rect">
            <a:avLst/>
          </a:prstGeom>
          <a:noFill/>
        </p:spPr>
      </p:pic>
      <p:sp>
        <p:nvSpPr>
          <p:cNvPr id="21" name="Arrow: Chevron 9">
            <a:extLst>
              <a:ext uri="{FF2B5EF4-FFF2-40B4-BE49-F238E27FC236}">
                <a16:creationId xmlns:a16="http://schemas.microsoft.com/office/drawing/2014/main" id="{7EE5FFF0-A027-4ED7-B667-18E6588CDDE9}"/>
              </a:ext>
            </a:extLst>
          </p:cNvPr>
          <p:cNvSpPr/>
          <p:nvPr/>
        </p:nvSpPr>
        <p:spPr>
          <a:xfrm>
            <a:off x="11436927" y="6422096"/>
            <a:ext cx="749824" cy="435904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5" name="Arrow: Chevron 11">
            <a:extLst>
              <a:ext uri="{FF2B5EF4-FFF2-40B4-BE49-F238E27FC236}">
                <a16:creationId xmlns:a16="http://schemas.microsoft.com/office/drawing/2014/main" id="{A3824691-DD6F-48FB-B681-218A789F793A}"/>
              </a:ext>
            </a:extLst>
          </p:cNvPr>
          <p:cNvSpPr/>
          <p:nvPr/>
        </p:nvSpPr>
        <p:spPr>
          <a:xfrm>
            <a:off x="11000509" y="6422096"/>
            <a:ext cx="595742" cy="43590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6" name="Arrow: Chevron 20">
            <a:extLst>
              <a:ext uri="{FF2B5EF4-FFF2-40B4-BE49-F238E27FC236}">
                <a16:creationId xmlns:a16="http://schemas.microsoft.com/office/drawing/2014/main" id="{FFC58664-606D-405D-8B2C-8488B6969788}"/>
              </a:ext>
            </a:extLst>
          </p:cNvPr>
          <p:cNvSpPr/>
          <p:nvPr/>
        </p:nvSpPr>
        <p:spPr>
          <a:xfrm>
            <a:off x="10658298" y="6429737"/>
            <a:ext cx="492929" cy="4359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719C101-0E98-42F9-BD2E-F34ACD70CC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69" y="6299703"/>
            <a:ext cx="676479" cy="4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27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3C32A77A-4C7F-4877-BFF0-BF81CAB4B858}"/>
              </a:ext>
            </a:extLst>
          </p:cNvPr>
          <p:cNvSpPr/>
          <p:nvPr/>
        </p:nvSpPr>
        <p:spPr>
          <a:xfrm>
            <a:off x="702650" y="806908"/>
            <a:ext cx="344032" cy="344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1815-ED63-4974-B656-390C4E84D3C7}"/>
              </a:ext>
            </a:extLst>
          </p:cNvPr>
          <p:cNvSpPr/>
          <p:nvPr/>
        </p:nvSpPr>
        <p:spPr>
          <a:xfrm>
            <a:off x="1092243" y="1289366"/>
            <a:ext cx="4541106" cy="49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Politik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melakukan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pengisian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LPPDK5-PARPOL (Daftar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Aktivitas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Pengeluaran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Dana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Kampanye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) yang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berisi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daftar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seluruh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aktivitas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pengeluaran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dana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kampanye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nomor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urut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, Salinan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bukti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, dan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jumlah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Salinan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bukti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pengeluaran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banyaknya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harus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sama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jumlah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pengeluaran</a:t>
            </a:r>
            <a:endParaRPr lang="en-ID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1E3C93-353D-40B3-9433-93AC2D0823D7}"/>
              </a:ext>
            </a:extLst>
          </p:cNvPr>
          <p:cNvSpPr/>
          <p:nvPr/>
        </p:nvSpPr>
        <p:spPr>
          <a:xfrm>
            <a:off x="1092243" y="757880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b="1" dirty="0">
                <a:solidFill>
                  <a:schemeClr val="accent5">
                    <a:lumMod val="75000"/>
                  </a:schemeClr>
                </a:solidFill>
              </a:rPr>
              <a:t>LPPDK5-PARPOL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FF5D9D-889B-4694-9A3C-4CF07E369D58}"/>
              </a:ext>
            </a:extLst>
          </p:cNvPr>
          <p:cNvSpPr/>
          <p:nvPr/>
        </p:nvSpPr>
        <p:spPr>
          <a:xfrm>
            <a:off x="6963839" y="788076"/>
            <a:ext cx="344032" cy="344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C02A4D-6A7E-421F-955A-A23CDC5480BD}"/>
              </a:ext>
            </a:extLst>
          </p:cNvPr>
          <p:cNvSpPr/>
          <p:nvPr/>
        </p:nvSpPr>
        <p:spPr>
          <a:xfrm>
            <a:off x="7311815" y="1169772"/>
            <a:ext cx="4541106" cy="771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Calon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Anggota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DPR dan DPRD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melakukan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pelaporan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pengeluaran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kepada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Politik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melalui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LPPDK7-PARPOL dan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melampirkan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Salinan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bukti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pengeluaran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 Salinan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tersebut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diberi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nomor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urut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berdasarkan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aktivitas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pengeluaran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8582B9-7E01-4C2B-9723-F0CFFA395E20}"/>
              </a:ext>
            </a:extLst>
          </p:cNvPr>
          <p:cNvSpPr/>
          <p:nvPr/>
        </p:nvSpPr>
        <p:spPr>
          <a:xfrm>
            <a:off x="7341221" y="757880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b="1" dirty="0">
                <a:solidFill>
                  <a:schemeClr val="accent5">
                    <a:lumMod val="75000"/>
                  </a:schemeClr>
                </a:solidFill>
              </a:rPr>
              <a:t>LPPDK7-PARPOL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54FEF8-5122-45A5-A7D2-3997187CE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41" y="2080549"/>
            <a:ext cx="5914530" cy="26969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3826C2-3BE3-4B2C-983B-15CF036E9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823" y="1941746"/>
            <a:ext cx="4923751" cy="2835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945154-3C16-49C8-90D1-3985A3178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823" y="4791822"/>
            <a:ext cx="4923751" cy="10036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V="1">
            <a:off x="5249" y="6422096"/>
            <a:ext cx="11722623" cy="426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2" name="Picture 2" descr="C:\Users\User\Pictures\Pemilih-Berdaulat-Negara-Kuat-Desain-Resm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29953" y="6299703"/>
            <a:ext cx="731096" cy="480303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4A5093-32F9-4985-A16B-2D7177EE82BC}"/>
              </a:ext>
            </a:extLst>
          </p:cNvPr>
          <p:cNvSpPr txBox="1"/>
          <p:nvPr/>
        </p:nvSpPr>
        <p:spPr>
          <a:xfrm>
            <a:off x="-5" y="6473677"/>
            <a:ext cx="751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K O M I S I    P E M I L I H A N   U M U M   RE P U B L I K   I N D O N E S I A</a:t>
            </a:r>
          </a:p>
        </p:txBody>
      </p:sp>
      <p:pic>
        <p:nvPicPr>
          <p:cNvPr id="14" name="Picture 4" descr="C:\Users\User\Pictures\sang sur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2074" y="6185470"/>
            <a:ext cx="785190" cy="663346"/>
          </a:xfrm>
          <a:prstGeom prst="rect">
            <a:avLst/>
          </a:prstGeom>
          <a:noFill/>
        </p:spPr>
      </p:pic>
      <p:sp>
        <p:nvSpPr>
          <p:cNvPr id="17" name="Arrow: Chevron 9">
            <a:extLst>
              <a:ext uri="{FF2B5EF4-FFF2-40B4-BE49-F238E27FC236}">
                <a16:creationId xmlns:a16="http://schemas.microsoft.com/office/drawing/2014/main" id="{7EE5FFF0-A027-4ED7-B667-18E6588CDDE9}"/>
              </a:ext>
            </a:extLst>
          </p:cNvPr>
          <p:cNvSpPr/>
          <p:nvPr/>
        </p:nvSpPr>
        <p:spPr>
          <a:xfrm>
            <a:off x="11436927" y="6422096"/>
            <a:ext cx="749824" cy="435904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8" name="Arrow: Chevron 11">
            <a:extLst>
              <a:ext uri="{FF2B5EF4-FFF2-40B4-BE49-F238E27FC236}">
                <a16:creationId xmlns:a16="http://schemas.microsoft.com/office/drawing/2014/main" id="{A3824691-DD6F-48FB-B681-218A789F793A}"/>
              </a:ext>
            </a:extLst>
          </p:cNvPr>
          <p:cNvSpPr/>
          <p:nvPr/>
        </p:nvSpPr>
        <p:spPr>
          <a:xfrm>
            <a:off x="11000509" y="6422096"/>
            <a:ext cx="595742" cy="43590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9" name="Arrow: Chevron 20">
            <a:extLst>
              <a:ext uri="{FF2B5EF4-FFF2-40B4-BE49-F238E27FC236}">
                <a16:creationId xmlns:a16="http://schemas.microsoft.com/office/drawing/2014/main" id="{FFC58664-606D-405D-8B2C-8488B6969788}"/>
              </a:ext>
            </a:extLst>
          </p:cNvPr>
          <p:cNvSpPr/>
          <p:nvPr/>
        </p:nvSpPr>
        <p:spPr>
          <a:xfrm>
            <a:off x="10658298" y="6429737"/>
            <a:ext cx="492929" cy="4359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719C101-0E98-42F9-BD2E-F34ACD70CC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69" y="6299703"/>
            <a:ext cx="676479" cy="4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61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BFBD3D6-63C4-4E2B-8455-F7E21A6D5026}"/>
              </a:ext>
            </a:extLst>
          </p:cNvPr>
          <p:cNvSpPr/>
          <p:nvPr/>
        </p:nvSpPr>
        <p:spPr>
          <a:xfrm>
            <a:off x="1646222" y="5795359"/>
            <a:ext cx="2409731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D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482D93-B7E6-4890-B5FA-28DE0CA63F4E}"/>
              </a:ext>
            </a:extLst>
          </p:cNvPr>
          <p:cNvSpPr/>
          <p:nvPr/>
        </p:nvSpPr>
        <p:spPr>
          <a:xfrm>
            <a:off x="1302190" y="986111"/>
            <a:ext cx="344032" cy="344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8B939D-BD20-4D80-9A38-8345D522DF91}"/>
              </a:ext>
            </a:extLst>
          </p:cNvPr>
          <p:cNvSpPr/>
          <p:nvPr/>
        </p:nvSpPr>
        <p:spPr>
          <a:xfrm>
            <a:off x="1646222" y="1270292"/>
            <a:ext cx="7861731" cy="762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Politik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melakukan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pembukuan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pada LPPDK6-PARPOL yang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memuat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informasi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saldo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berisi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penjumlahan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kas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rekening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khusus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 kas di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bendahara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Barang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tagihan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, dan utang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sebagai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informas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tambahan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tanpa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menjadi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akumulasi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jumlah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saldo</a:t>
            </a:r>
            <a:endParaRPr lang="en-ID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75C426-792F-4D03-AF20-29EA508B96ED}"/>
              </a:ext>
            </a:extLst>
          </p:cNvPr>
          <p:cNvSpPr/>
          <p:nvPr/>
        </p:nvSpPr>
        <p:spPr>
          <a:xfrm>
            <a:off x="1646222" y="956878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b="1" dirty="0">
                <a:solidFill>
                  <a:schemeClr val="accent5">
                    <a:lumMod val="75000"/>
                  </a:schemeClr>
                </a:solidFill>
              </a:rPr>
              <a:t>LPPDK6-PARPOL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2760A6-4DE6-4C03-8723-0861CD9AD21D}"/>
              </a:ext>
            </a:extLst>
          </p:cNvPr>
          <p:cNvSpPr/>
          <p:nvPr/>
        </p:nvSpPr>
        <p:spPr>
          <a:xfrm>
            <a:off x="8396330" y="5662370"/>
            <a:ext cx="2409731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D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C9CF70-A332-410A-87E6-4EED97F1D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22" y="2032657"/>
            <a:ext cx="8250008" cy="38262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5249" y="6422096"/>
            <a:ext cx="11722623" cy="426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9" name="Picture 2" descr="C:\Users\User\Pictures\Pemilih-Berdaulat-Negara-Kuat-Desain-Resm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9953" y="6299703"/>
            <a:ext cx="731096" cy="48030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4A5093-32F9-4985-A16B-2D7177EE82BC}"/>
              </a:ext>
            </a:extLst>
          </p:cNvPr>
          <p:cNvSpPr txBox="1"/>
          <p:nvPr/>
        </p:nvSpPr>
        <p:spPr>
          <a:xfrm>
            <a:off x="-5" y="6473677"/>
            <a:ext cx="751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K O M I S I    P E M I L I H A N   U M U M   RE P U B L I K   I N D O N E S I A</a:t>
            </a:r>
          </a:p>
        </p:txBody>
      </p:sp>
      <p:pic>
        <p:nvPicPr>
          <p:cNvPr id="11" name="Picture 4" descr="C:\Users\User\Pictures\sang su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2074" y="6185470"/>
            <a:ext cx="785190" cy="663346"/>
          </a:xfrm>
          <a:prstGeom prst="rect">
            <a:avLst/>
          </a:prstGeom>
          <a:noFill/>
        </p:spPr>
      </p:pic>
      <p:sp>
        <p:nvSpPr>
          <p:cNvPr id="12" name="Arrow: Chevron 9">
            <a:extLst>
              <a:ext uri="{FF2B5EF4-FFF2-40B4-BE49-F238E27FC236}">
                <a16:creationId xmlns:a16="http://schemas.microsoft.com/office/drawing/2014/main" id="{7EE5FFF0-A027-4ED7-B667-18E6588CDDE9}"/>
              </a:ext>
            </a:extLst>
          </p:cNvPr>
          <p:cNvSpPr/>
          <p:nvPr/>
        </p:nvSpPr>
        <p:spPr>
          <a:xfrm>
            <a:off x="11436927" y="6422096"/>
            <a:ext cx="749824" cy="435904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4" name="Arrow: Chevron 11">
            <a:extLst>
              <a:ext uri="{FF2B5EF4-FFF2-40B4-BE49-F238E27FC236}">
                <a16:creationId xmlns:a16="http://schemas.microsoft.com/office/drawing/2014/main" id="{A3824691-DD6F-48FB-B681-218A789F793A}"/>
              </a:ext>
            </a:extLst>
          </p:cNvPr>
          <p:cNvSpPr/>
          <p:nvPr/>
        </p:nvSpPr>
        <p:spPr>
          <a:xfrm>
            <a:off x="11000509" y="6422096"/>
            <a:ext cx="595742" cy="43590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5" name="Arrow: Chevron 20">
            <a:extLst>
              <a:ext uri="{FF2B5EF4-FFF2-40B4-BE49-F238E27FC236}">
                <a16:creationId xmlns:a16="http://schemas.microsoft.com/office/drawing/2014/main" id="{FFC58664-606D-405D-8B2C-8488B6969788}"/>
              </a:ext>
            </a:extLst>
          </p:cNvPr>
          <p:cNvSpPr/>
          <p:nvPr/>
        </p:nvSpPr>
        <p:spPr>
          <a:xfrm>
            <a:off x="10658298" y="6429737"/>
            <a:ext cx="492929" cy="4359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19C101-0E98-42F9-BD2E-F34ACD70C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69" y="6299703"/>
            <a:ext cx="676479" cy="4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2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A7482D93-B7E6-4890-B5FA-28DE0CA63F4E}"/>
              </a:ext>
            </a:extLst>
          </p:cNvPr>
          <p:cNvSpPr/>
          <p:nvPr/>
        </p:nvSpPr>
        <p:spPr>
          <a:xfrm>
            <a:off x="1527877" y="404064"/>
            <a:ext cx="344032" cy="344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B03D26-943F-42B0-9235-4C89D6A8AA1E}"/>
              </a:ext>
            </a:extLst>
          </p:cNvPr>
          <p:cNvSpPr/>
          <p:nvPr/>
        </p:nvSpPr>
        <p:spPr>
          <a:xfrm>
            <a:off x="1871909" y="776892"/>
            <a:ext cx="6096568" cy="716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Politik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melakukan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pembukuan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pada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formulir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LPPDK2-PARPOL yang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berisi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228600" indent="-228600" algn="just">
              <a:buAutoNum type="arabicPeriod"/>
            </a:pP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berasal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dari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LPPDK4-PARPOL)</a:t>
            </a:r>
          </a:p>
          <a:p>
            <a:pPr marL="228600" indent="-228600" algn="just">
              <a:buAutoNum type="arabicPeriod"/>
            </a:pP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Pengeluaran</a:t>
            </a:r>
            <a:endParaRPr lang="en-ID"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228600" indent="-228600" algn="just">
              <a:buAutoNum type="arabicPeriod"/>
            </a:pP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Saldo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Harus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sama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LPPDK6-PARPOL)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603B5F-9C9C-4E8A-9986-C3C16BEAC6D6}"/>
              </a:ext>
            </a:extLst>
          </p:cNvPr>
          <p:cNvSpPr/>
          <p:nvPr/>
        </p:nvSpPr>
        <p:spPr>
          <a:xfrm>
            <a:off x="1871909" y="413657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b="1" dirty="0">
                <a:solidFill>
                  <a:schemeClr val="accent5">
                    <a:lumMod val="75000"/>
                  </a:schemeClr>
                </a:solidFill>
              </a:rPr>
              <a:t>LPPDK2-PARPOL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CAE01B-05E1-4C90-BAF0-1331BB08C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9" y="1522548"/>
            <a:ext cx="3158005" cy="46991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4A6A6-3F7F-4BEF-AA74-24E3D6CD5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477" y="1522548"/>
            <a:ext cx="2928938" cy="189898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DADB3E6-EFF3-4D60-B035-57F58A717703}"/>
              </a:ext>
            </a:extLst>
          </p:cNvPr>
          <p:cNvSpPr/>
          <p:nvPr/>
        </p:nvSpPr>
        <p:spPr>
          <a:xfrm>
            <a:off x="1299153" y="2824135"/>
            <a:ext cx="1980726" cy="35080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4838326-81DD-40F7-83C0-496F458B0DB5}"/>
              </a:ext>
            </a:extLst>
          </p:cNvPr>
          <p:cNvSpPr/>
          <p:nvPr/>
        </p:nvSpPr>
        <p:spPr>
          <a:xfrm>
            <a:off x="8228690" y="2130923"/>
            <a:ext cx="2018203" cy="7631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A1F39EC-AC89-467B-80AA-704D88839E04}"/>
              </a:ext>
            </a:extLst>
          </p:cNvPr>
          <p:cNvCxnSpPr>
            <a:cxnSpLocks/>
          </p:cNvCxnSpPr>
          <p:nvPr/>
        </p:nvCxnSpPr>
        <p:spPr>
          <a:xfrm>
            <a:off x="3558769" y="2999538"/>
            <a:ext cx="897812" cy="58529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260DCD7-C9A9-44C2-A27D-BBE9333C124D}"/>
              </a:ext>
            </a:extLst>
          </p:cNvPr>
          <p:cNvCxnSpPr>
            <a:cxnSpLocks/>
          </p:cNvCxnSpPr>
          <p:nvPr/>
        </p:nvCxnSpPr>
        <p:spPr>
          <a:xfrm flipH="1" flipV="1">
            <a:off x="6983666" y="2202964"/>
            <a:ext cx="1114917" cy="11572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7CD280D-9A2F-4498-BDEA-626E0B17F3F8}"/>
              </a:ext>
            </a:extLst>
          </p:cNvPr>
          <p:cNvSpPr/>
          <p:nvPr/>
        </p:nvSpPr>
        <p:spPr>
          <a:xfrm>
            <a:off x="5093100" y="1826007"/>
            <a:ext cx="1760460" cy="7168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100" b="1" dirty="0">
                <a:solidFill>
                  <a:schemeClr val="accent5">
                    <a:lumMod val="75000"/>
                  </a:schemeClr>
                </a:solidFill>
              </a:rPr>
              <a:t>TOTAL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saldo</a:t>
            </a:r>
            <a:endParaRPr lang="en-ID" sz="11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ID" sz="1100" b="1" dirty="0">
                <a:solidFill>
                  <a:schemeClr val="accent5">
                    <a:lumMod val="75000"/>
                  </a:schemeClr>
                </a:solidFill>
              </a:rPr>
              <a:t>HARUS SAMA DENGAN 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LPPDK5-PARPOL (Daftar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Saldo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Dana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Kampanye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C11328B-BA66-4620-A491-2780FEA9AFC4}"/>
              </a:ext>
            </a:extLst>
          </p:cNvPr>
          <p:cNvSpPr/>
          <p:nvPr/>
        </p:nvSpPr>
        <p:spPr>
          <a:xfrm>
            <a:off x="4456581" y="3644520"/>
            <a:ext cx="2070116" cy="9661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100" b="1" dirty="0">
                <a:solidFill>
                  <a:schemeClr val="accent5">
                    <a:lumMod val="75000"/>
                  </a:schemeClr>
                </a:solidFill>
              </a:rPr>
              <a:t>TOTAL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b="1" dirty="0">
                <a:solidFill>
                  <a:schemeClr val="accent5">
                    <a:lumMod val="75000"/>
                  </a:schemeClr>
                </a:solidFill>
              </a:rPr>
              <a:t>HARUS SAMA DENGAN </a:t>
            </a:r>
          </a:p>
          <a:p>
            <a:pPr algn="ctr"/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LPPDK3-PARPOL (Daftar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Sumbangan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Dana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Kampanye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 flipV="1">
            <a:off x="5249" y="6422096"/>
            <a:ext cx="11722623" cy="426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5" name="Picture 2" descr="C:\Users\User\Pictures\Pemilih-Berdaulat-Negara-Kuat-Desain-Resm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9953" y="6299703"/>
            <a:ext cx="731096" cy="480303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54A5093-32F9-4985-A16B-2D7177EE82BC}"/>
              </a:ext>
            </a:extLst>
          </p:cNvPr>
          <p:cNvSpPr txBox="1"/>
          <p:nvPr/>
        </p:nvSpPr>
        <p:spPr>
          <a:xfrm>
            <a:off x="-5" y="6473677"/>
            <a:ext cx="751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K O M I S I    P E M I L I H A N   U M U M   RE P U B L I K   I N D O N E S I A</a:t>
            </a:r>
          </a:p>
        </p:txBody>
      </p:sp>
      <p:pic>
        <p:nvPicPr>
          <p:cNvPr id="22" name="Picture 4" descr="C:\Users\User\Pictures\sang su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2074" y="6185470"/>
            <a:ext cx="785190" cy="663346"/>
          </a:xfrm>
          <a:prstGeom prst="rect">
            <a:avLst/>
          </a:prstGeom>
          <a:noFill/>
        </p:spPr>
      </p:pic>
      <p:sp>
        <p:nvSpPr>
          <p:cNvPr id="23" name="Arrow: Chevron 9">
            <a:extLst>
              <a:ext uri="{FF2B5EF4-FFF2-40B4-BE49-F238E27FC236}">
                <a16:creationId xmlns:a16="http://schemas.microsoft.com/office/drawing/2014/main" id="{7EE5FFF0-A027-4ED7-B667-18E6588CDDE9}"/>
              </a:ext>
            </a:extLst>
          </p:cNvPr>
          <p:cNvSpPr/>
          <p:nvPr/>
        </p:nvSpPr>
        <p:spPr>
          <a:xfrm>
            <a:off x="11436927" y="6422096"/>
            <a:ext cx="749824" cy="435904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6" name="Arrow: Chevron 11">
            <a:extLst>
              <a:ext uri="{FF2B5EF4-FFF2-40B4-BE49-F238E27FC236}">
                <a16:creationId xmlns:a16="http://schemas.microsoft.com/office/drawing/2014/main" id="{A3824691-DD6F-48FB-B681-218A789F793A}"/>
              </a:ext>
            </a:extLst>
          </p:cNvPr>
          <p:cNvSpPr/>
          <p:nvPr/>
        </p:nvSpPr>
        <p:spPr>
          <a:xfrm>
            <a:off x="11000509" y="6422096"/>
            <a:ext cx="595742" cy="43590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7" name="Arrow: Chevron 20">
            <a:extLst>
              <a:ext uri="{FF2B5EF4-FFF2-40B4-BE49-F238E27FC236}">
                <a16:creationId xmlns:a16="http://schemas.microsoft.com/office/drawing/2014/main" id="{FFC58664-606D-405D-8B2C-8488B6969788}"/>
              </a:ext>
            </a:extLst>
          </p:cNvPr>
          <p:cNvSpPr/>
          <p:nvPr/>
        </p:nvSpPr>
        <p:spPr>
          <a:xfrm>
            <a:off x="10658298" y="6429737"/>
            <a:ext cx="492929" cy="4359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719C101-0E98-42F9-BD2E-F34ACD70CC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69" y="6299703"/>
            <a:ext cx="676479" cy="4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29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A7482D93-B7E6-4890-B5FA-28DE0CA63F4E}"/>
              </a:ext>
            </a:extLst>
          </p:cNvPr>
          <p:cNvSpPr/>
          <p:nvPr/>
        </p:nvSpPr>
        <p:spPr>
          <a:xfrm>
            <a:off x="1527877" y="254164"/>
            <a:ext cx="344032" cy="344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B03D26-943F-42B0-9235-4C89D6A8AA1E}"/>
              </a:ext>
            </a:extLst>
          </p:cNvPr>
          <p:cNvSpPr/>
          <p:nvPr/>
        </p:nvSpPr>
        <p:spPr>
          <a:xfrm>
            <a:off x="1871909" y="626991"/>
            <a:ext cx="6623162" cy="1093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Politik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melakukan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pengisian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LPPDK1-PARPOL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memuat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informasi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d-ID" sz="1100" dirty="0">
                <a:solidFill>
                  <a:schemeClr val="accent5">
                    <a:lumMod val="75000"/>
                  </a:schemeClr>
                </a:solidFill>
              </a:rPr>
              <a:t>terkait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pernyataan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tentang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keabsahan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kebenaran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data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sesuai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Undang-Undang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Nomor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7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Tahun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2017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tentang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Pemilihan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Umum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Peraturan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KPU N</a:t>
            </a:r>
            <a:r>
              <a:rPr lang="id-ID" sz="1100" dirty="0">
                <a:solidFill>
                  <a:schemeClr val="accent5">
                    <a:lumMod val="75000"/>
                  </a:schemeClr>
                </a:solidFill>
              </a:rPr>
              <a:t>omor  24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Tahun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2018</a:t>
            </a:r>
            <a:r>
              <a:rPr lang="id-ID" sz="1100" dirty="0">
                <a:solidFill>
                  <a:schemeClr val="accent5">
                    <a:lumMod val="75000"/>
                  </a:schemeClr>
                </a:solidFill>
              </a:rPr>
              <a:t> tentang Dana Kampanye Pemilihan Umum, sebagaimana </a:t>
            </a:r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</a:rPr>
              <a:t>telah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d-ID" sz="1100" dirty="0">
                <a:solidFill>
                  <a:schemeClr val="accent5">
                    <a:lumMod val="75000"/>
                  </a:schemeClr>
                </a:solidFill>
              </a:rPr>
              <a:t>diubah dengan Peraturan KPU Nomor 29 Tahun 2018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603B5F-9C9C-4E8A-9986-C3C16BEAC6D6}"/>
              </a:ext>
            </a:extLst>
          </p:cNvPr>
          <p:cNvSpPr/>
          <p:nvPr/>
        </p:nvSpPr>
        <p:spPr>
          <a:xfrm>
            <a:off x="1871909" y="263757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b="1" dirty="0">
                <a:solidFill>
                  <a:schemeClr val="accent5">
                    <a:lumMod val="75000"/>
                  </a:schemeClr>
                </a:solidFill>
              </a:rPr>
              <a:t>LPPDK1-PARPOL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35D26-64FB-42B1-AC36-9945D78A3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72" y="2202932"/>
            <a:ext cx="2805409" cy="403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E52254-382C-4441-9C16-194B86F7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084" y="2202932"/>
            <a:ext cx="2805409" cy="4050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AC88A2-F37E-43BE-8007-6C933322B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996" y="2217050"/>
            <a:ext cx="2813884" cy="4036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A21D93-C6A6-4F88-B91A-ED0D6467A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8383" y="2202932"/>
            <a:ext cx="2855712" cy="28308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V="1">
            <a:off x="5249" y="6422096"/>
            <a:ext cx="11722623" cy="426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0" name="Picture 2" descr="C:\Users\User\Pictures\Pemilih-Berdaulat-Negara-Kuat-Desain-Resm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29953" y="6299703"/>
            <a:ext cx="731096" cy="48030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4A5093-32F9-4985-A16B-2D7177EE82BC}"/>
              </a:ext>
            </a:extLst>
          </p:cNvPr>
          <p:cNvSpPr txBox="1"/>
          <p:nvPr/>
        </p:nvSpPr>
        <p:spPr>
          <a:xfrm>
            <a:off x="-5" y="6473677"/>
            <a:ext cx="751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K O M I S I    P E M I L I H A N   U M U M   RE P U B L I K   I N D O N E S I A</a:t>
            </a:r>
          </a:p>
        </p:txBody>
      </p:sp>
      <p:pic>
        <p:nvPicPr>
          <p:cNvPr id="14" name="Picture 4" descr="C:\Users\User\Pictures\sang sur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2074" y="6185470"/>
            <a:ext cx="785190" cy="663346"/>
          </a:xfrm>
          <a:prstGeom prst="rect">
            <a:avLst/>
          </a:prstGeom>
          <a:noFill/>
        </p:spPr>
      </p:pic>
      <p:sp>
        <p:nvSpPr>
          <p:cNvPr id="15" name="Arrow: Chevron 9">
            <a:extLst>
              <a:ext uri="{FF2B5EF4-FFF2-40B4-BE49-F238E27FC236}">
                <a16:creationId xmlns:a16="http://schemas.microsoft.com/office/drawing/2014/main" id="{7EE5FFF0-A027-4ED7-B667-18E6588CDDE9}"/>
              </a:ext>
            </a:extLst>
          </p:cNvPr>
          <p:cNvSpPr/>
          <p:nvPr/>
        </p:nvSpPr>
        <p:spPr>
          <a:xfrm>
            <a:off x="11436927" y="6422096"/>
            <a:ext cx="749824" cy="435904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7" name="Arrow: Chevron 11">
            <a:extLst>
              <a:ext uri="{FF2B5EF4-FFF2-40B4-BE49-F238E27FC236}">
                <a16:creationId xmlns:a16="http://schemas.microsoft.com/office/drawing/2014/main" id="{A3824691-DD6F-48FB-B681-218A789F793A}"/>
              </a:ext>
            </a:extLst>
          </p:cNvPr>
          <p:cNvSpPr/>
          <p:nvPr/>
        </p:nvSpPr>
        <p:spPr>
          <a:xfrm>
            <a:off x="11000509" y="6422096"/>
            <a:ext cx="595742" cy="43590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8" name="Arrow: Chevron 20">
            <a:extLst>
              <a:ext uri="{FF2B5EF4-FFF2-40B4-BE49-F238E27FC236}">
                <a16:creationId xmlns:a16="http://schemas.microsoft.com/office/drawing/2014/main" id="{FFC58664-606D-405D-8B2C-8488B6969788}"/>
              </a:ext>
            </a:extLst>
          </p:cNvPr>
          <p:cNvSpPr/>
          <p:nvPr/>
        </p:nvSpPr>
        <p:spPr>
          <a:xfrm>
            <a:off x="10658298" y="6429737"/>
            <a:ext cx="492929" cy="4359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19C101-0E98-42F9-BD2E-F34ACD70CC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69" y="6299703"/>
            <a:ext cx="676479" cy="4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83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F89BF7-3F56-4F22-AD4E-B3E2DE05FA1F}"/>
              </a:ext>
            </a:extLst>
          </p:cNvPr>
          <p:cNvSpPr/>
          <p:nvPr/>
        </p:nvSpPr>
        <p:spPr>
          <a:xfrm>
            <a:off x="0" y="1782611"/>
            <a:ext cx="12192000" cy="36576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958449-721C-49F6-9D68-F563945301CC}"/>
              </a:ext>
            </a:extLst>
          </p:cNvPr>
          <p:cNvSpPr txBox="1"/>
          <p:nvPr/>
        </p:nvSpPr>
        <p:spPr>
          <a:xfrm>
            <a:off x="289560" y="3354199"/>
            <a:ext cx="11384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Display" panose="02000505000000020004" pitchFamily="2" charset="0"/>
                <a:ea typeface="Cambria" panose="02040503050406030204" pitchFamily="18" charset="0"/>
              </a:rPr>
              <a:t>TERIMA KASIH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tka Display" panose="02000505000000020004" pitchFamily="2" charset="0"/>
            </a:endParaRPr>
          </a:p>
        </p:txBody>
      </p:sp>
      <p:pic>
        <p:nvPicPr>
          <p:cNvPr id="17" name="Picture 3" descr="C:\Users\User\Pictures\LOGO_KPU_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0412" y="1950719"/>
            <a:ext cx="1066108" cy="1148741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 flipV="1">
            <a:off x="5249" y="6422096"/>
            <a:ext cx="11722623" cy="426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21" name="Picture 2" descr="C:\Users\User\Pictures\Pemilih-Berdaulat-Negara-Kuat-Desain-Resm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9953" y="6299703"/>
            <a:ext cx="731096" cy="480303"/>
          </a:xfrm>
          <a:prstGeom prst="rect">
            <a:avLst/>
          </a:prstGeom>
          <a:noFill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54A5093-32F9-4985-A16B-2D7177EE82BC}"/>
              </a:ext>
            </a:extLst>
          </p:cNvPr>
          <p:cNvSpPr txBox="1"/>
          <p:nvPr/>
        </p:nvSpPr>
        <p:spPr>
          <a:xfrm>
            <a:off x="-5" y="6473677"/>
            <a:ext cx="751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K O M I S I    P E M I L I H A N   U M U M   RE P U B L I K   I N D O N E S I A</a:t>
            </a:r>
          </a:p>
        </p:txBody>
      </p:sp>
      <p:pic>
        <p:nvPicPr>
          <p:cNvPr id="23" name="Picture 4" descr="C:\Users\User\Pictures\sang su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2074" y="6185470"/>
            <a:ext cx="785190" cy="663346"/>
          </a:xfrm>
          <a:prstGeom prst="rect">
            <a:avLst/>
          </a:prstGeom>
          <a:noFill/>
        </p:spPr>
      </p:pic>
      <p:sp>
        <p:nvSpPr>
          <p:cNvPr id="24" name="Arrow: Chevron 9">
            <a:extLst>
              <a:ext uri="{FF2B5EF4-FFF2-40B4-BE49-F238E27FC236}">
                <a16:creationId xmlns:a16="http://schemas.microsoft.com/office/drawing/2014/main" id="{7EE5FFF0-A027-4ED7-B667-18E6588CDDE9}"/>
              </a:ext>
            </a:extLst>
          </p:cNvPr>
          <p:cNvSpPr/>
          <p:nvPr/>
        </p:nvSpPr>
        <p:spPr>
          <a:xfrm>
            <a:off x="11436927" y="6422096"/>
            <a:ext cx="749824" cy="435904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5" name="Arrow: Chevron 11">
            <a:extLst>
              <a:ext uri="{FF2B5EF4-FFF2-40B4-BE49-F238E27FC236}">
                <a16:creationId xmlns:a16="http://schemas.microsoft.com/office/drawing/2014/main" id="{A3824691-DD6F-48FB-B681-218A789F793A}"/>
              </a:ext>
            </a:extLst>
          </p:cNvPr>
          <p:cNvSpPr/>
          <p:nvPr/>
        </p:nvSpPr>
        <p:spPr>
          <a:xfrm>
            <a:off x="11000509" y="6422096"/>
            <a:ext cx="595742" cy="43590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6" name="Arrow: Chevron 20">
            <a:extLst>
              <a:ext uri="{FF2B5EF4-FFF2-40B4-BE49-F238E27FC236}">
                <a16:creationId xmlns:a16="http://schemas.microsoft.com/office/drawing/2014/main" id="{FFC58664-606D-405D-8B2C-8488B6969788}"/>
              </a:ext>
            </a:extLst>
          </p:cNvPr>
          <p:cNvSpPr/>
          <p:nvPr/>
        </p:nvSpPr>
        <p:spPr>
          <a:xfrm>
            <a:off x="10658298" y="6429737"/>
            <a:ext cx="492929" cy="4359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719C101-0E98-42F9-BD2E-F34ACD70C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69" y="6299703"/>
            <a:ext cx="676479" cy="4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0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07FEFC-AD5F-4589-89D9-F01218AF9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680054"/>
              </p:ext>
            </p:extLst>
          </p:nvPr>
        </p:nvGraphicFramePr>
        <p:xfrm>
          <a:off x="44212" y="15275"/>
          <a:ext cx="12087827" cy="67730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799">
                  <a:extLst>
                    <a:ext uri="{9D8B030D-6E8A-4147-A177-3AD203B41FA5}">
                      <a16:colId xmlns:a16="http://schemas.microsoft.com/office/drawing/2014/main" val="3980648362"/>
                    </a:ext>
                  </a:extLst>
                </a:gridCol>
                <a:gridCol w="2819942">
                  <a:extLst>
                    <a:ext uri="{9D8B030D-6E8A-4147-A177-3AD203B41FA5}">
                      <a16:colId xmlns:a16="http://schemas.microsoft.com/office/drawing/2014/main" val="106024955"/>
                    </a:ext>
                  </a:extLst>
                </a:gridCol>
                <a:gridCol w="989454">
                  <a:extLst>
                    <a:ext uri="{9D8B030D-6E8A-4147-A177-3AD203B41FA5}">
                      <a16:colId xmlns:a16="http://schemas.microsoft.com/office/drawing/2014/main" val="3809778237"/>
                    </a:ext>
                  </a:extLst>
                </a:gridCol>
                <a:gridCol w="989454">
                  <a:extLst>
                    <a:ext uri="{9D8B030D-6E8A-4147-A177-3AD203B41FA5}">
                      <a16:colId xmlns:a16="http://schemas.microsoft.com/office/drawing/2014/main" val="4028565871"/>
                    </a:ext>
                  </a:extLst>
                </a:gridCol>
                <a:gridCol w="989454">
                  <a:extLst>
                    <a:ext uri="{9D8B030D-6E8A-4147-A177-3AD203B41FA5}">
                      <a16:colId xmlns:a16="http://schemas.microsoft.com/office/drawing/2014/main" val="3243659113"/>
                    </a:ext>
                  </a:extLst>
                </a:gridCol>
                <a:gridCol w="989454">
                  <a:extLst>
                    <a:ext uri="{9D8B030D-6E8A-4147-A177-3AD203B41FA5}">
                      <a16:colId xmlns:a16="http://schemas.microsoft.com/office/drawing/2014/main" val="1124476461"/>
                    </a:ext>
                  </a:extLst>
                </a:gridCol>
                <a:gridCol w="989454">
                  <a:extLst>
                    <a:ext uri="{9D8B030D-6E8A-4147-A177-3AD203B41FA5}">
                      <a16:colId xmlns:a16="http://schemas.microsoft.com/office/drawing/2014/main" val="2532572687"/>
                    </a:ext>
                  </a:extLst>
                </a:gridCol>
                <a:gridCol w="989454">
                  <a:extLst>
                    <a:ext uri="{9D8B030D-6E8A-4147-A177-3AD203B41FA5}">
                      <a16:colId xmlns:a16="http://schemas.microsoft.com/office/drawing/2014/main" val="1573198831"/>
                    </a:ext>
                  </a:extLst>
                </a:gridCol>
                <a:gridCol w="989454">
                  <a:extLst>
                    <a:ext uri="{9D8B030D-6E8A-4147-A177-3AD203B41FA5}">
                      <a16:colId xmlns:a16="http://schemas.microsoft.com/office/drawing/2014/main" val="3945951412"/>
                    </a:ext>
                  </a:extLst>
                </a:gridCol>
                <a:gridCol w="989454">
                  <a:extLst>
                    <a:ext uri="{9D8B030D-6E8A-4147-A177-3AD203B41FA5}">
                      <a16:colId xmlns:a16="http://schemas.microsoft.com/office/drawing/2014/main" val="1985567242"/>
                    </a:ext>
                  </a:extLst>
                </a:gridCol>
                <a:gridCol w="989454">
                  <a:extLst>
                    <a:ext uri="{9D8B030D-6E8A-4147-A177-3AD203B41FA5}">
                      <a16:colId xmlns:a16="http://schemas.microsoft.com/office/drawing/2014/main" val="3451129000"/>
                    </a:ext>
                  </a:extLst>
                </a:gridCol>
              </a:tblGrid>
              <a:tr h="2544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URAIAN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LADK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LPSDK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LPPDK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76224"/>
                  </a:ext>
                </a:extLst>
              </a:tr>
              <a:tr h="25443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PARPOL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PWP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DPD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PARPOL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PWP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DPD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PARPOL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PWP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DPD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71640"/>
                  </a:ext>
                </a:extLst>
              </a:tr>
              <a:tr h="25443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ID" sz="1200" b="1" i="1" u="none" strike="noStrike" dirty="0">
                          <a:effectLst/>
                        </a:rPr>
                        <a:t>FORMULIR</a:t>
                      </a:r>
                      <a:endParaRPr lang="en-ID" sz="1200" b="1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457040"/>
                  </a:ext>
                </a:extLst>
              </a:tr>
              <a:tr h="54102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D" sz="1200" b="1" u="none" strike="noStrike" dirty="0" err="1">
                          <a:effectLst/>
                        </a:rPr>
                        <a:t>Laporan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Awal</a:t>
                      </a:r>
                      <a:r>
                        <a:rPr lang="en-ID" sz="1200" b="1" u="none" strike="noStrike" dirty="0">
                          <a:effectLst/>
                        </a:rPr>
                        <a:t> Dana </a:t>
                      </a:r>
                      <a:r>
                        <a:rPr lang="en-ID" sz="1200" b="1" u="none" strike="noStrike" dirty="0" err="1">
                          <a:effectLst/>
                        </a:rPr>
                        <a:t>Kampanye</a:t>
                      </a:r>
                      <a:r>
                        <a:rPr lang="en-ID" sz="1200" b="1" u="none" strike="noStrike" dirty="0">
                          <a:effectLst/>
                        </a:rPr>
                        <a:t>/</a:t>
                      </a:r>
                      <a:r>
                        <a:rPr lang="en-ID" sz="1200" b="1" u="none" strike="noStrike" dirty="0" err="1">
                          <a:effectLst/>
                        </a:rPr>
                        <a:t>Laporan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Penerimaan</a:t>
                      </a:r>
                      <a:r>
                        <a:rPr lang="en-ID" sz="1200" b="1" u="none" strike="noStrike" dirty="0">
                          <a:effectLst/>
                        </a:rPr>
                        <a:t> dan </a:t>
                      </a:r>
                      <a:r>
                        <a:rPr lang="en-ID" sz="1200" b="1" u="none" strike="noStrike" dirty="0" err="1">
                          <a:effectLst/>
                        </a:rPr>
                        <a:t>Pengeluaran</a:t>
                      </a:r>
                      <a:r>
                        <a:rPr lang="en-ID" sz="1200" b="1" u="none" strike="noStrike" dirty="0">
                          <a:effectLst/>
                        </a:rPr>
                        <a:t> Dana </a:t>
                      </a:r>
                      <a:r>
                        <a:rPr lang="en-ID" sz="1200" b="1" u="none" strike="noStrike" dirty="0" err="1">
                          <a:effectLst/>
                        </a:rPr>
                        <a:t>Kampanye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2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2" action="ppaction://hlinkfile"/>
                        </a:rPr>
                        <a:t> Model LADK1-PARPOL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3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3" action="ppaction://hlinkfile"/>
                        </a:rPr>
                        <a:t> Model LADK1-PILPRES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4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4" action="ppaction://hlinkfile"/>
                        </a:rPr>
                        <a:t> Model LADK1- DPD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0" u="none" strike="noStrike" dirty="0">
                          <a:effectLst/>
                        </a:rPr>
                        <a:t>-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effectLst/>
                        </a:rPr>
                        <a:t>-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effectLst/>
                        </a:rPr>
                        <a:t>- 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5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5" action="ppaction://hlinkfile"/>
                        </a:rPr>
                        <a:t> Model LPPDK2-PARPOL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6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6" action="ppaction://hlinkfile"/>
                        </a:rPr>
                        <a:t> Model LPPDK2-PILPRES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7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7" action="ppaction://hlinkfile"/>
                        </a:rPr>
                        <a:t> Model LPPDK2- DPD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98954"/>
                  </a:ext>
                </a:extLst>
              </a:tr>
              <a:tr h="52536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1" u="none" strike="noStrike" dirty="0">
                          <a:effectLst/>
                        </a:rPr>
                        <a:t>Laporan Penerimaan Sumbangan Dana kampanye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8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8" action="ppaction://hlinkfile"/>
                        </a:rPr>
                        <a:t> Model LADK2-PARPOL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9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9" action="ppaction://hlinkfile"/>
                        </a:rPr>
                        <a:t> Model LADK2-PILPRES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10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10" action="ppaction://hlinkfile"/>
                        </a:rPr>
                        <a:t> Model LADK2-DPD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11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11" action="ppaction://hlinkfile"/>
                        </a:rPr>
                        <a:t> Model LPSDK1-PARPOL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12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12" action="ppaction://hlinkfile"/>
                        </a:rPr>
                        <a:t> Model LPSDK1-PILPRES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13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13" action="ppaction://hlinkfile"/>
                        </a:rPr>
                        <a:t> Model LPSDK1-DPD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14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14" action="ppaction://hlinkfile"/>
                        </a:rPr>
                        <a:t> Model LPPDK3-PARPOL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15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15" action="ppaction://hlinkfile"/>
                        </a:rPr>
                        <a:t> Model LPPDK3-PILPRES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16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16" action="ppaction://hlinkfile"/>
                        </a:rPr>
                        <a:t> Model LPPDK3- DPD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4440"/>
                  </a:ext>
                </a:extLst>
              </a:tr>
              <a:tr h="52536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D" sz="1200" b="1" u="none" strike="noStrike" dirty="0">
                          <a:effectLst/>
                        </a:rPr>
                        <a:t>Daftar </a:t>
                      </a:r>
                      <a:r>
                        <a:rPr lang="en-ID" sz="1200" b="1" u="none" strike="noStrike" dirty="0" err="1">
                          <a:effectLst/>
                        </a:rPr>
                        <a:t>Penerimaan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Sumbangan</a:t>
                      </a:r>
                      <a:r>
                        <a:rPr lang="en-ID" sz="1200" b="1" u="none" strike="noStrike" dirty="0">
                          <a:effectLst/>
                        </a:rPr>
                        <a:t> Dana </a:t>
                      </a:r>
                      <a:r>
                        <a:rPr lang="en-ID" sz="1200" b="1" u="none" strike="noStrike" dirty="0" err="1">
                          <a:effectLst/>
                        </a:rPr>
                        <a:t>kampanye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17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17" action="ppaction://hlinkfile"/>
                        </a:rPr>
                        <a:t> Model LADK3-PARPOL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18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18" action="ppaction://hlinkfile"/>
                        </a:rPr>
                        <a:t> Model LADK3-PILPRES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19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19" action="ppaction://hlinkfile"/>
                        </a:rPr>
                        <a:t> Model LADK3-DPD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20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20" action="ppaction://hlinkfile"/>
                        </a:rPr>
                        <a:t> Model LPSDK2-PARPOL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21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21" action="ppaction://hlinkfile"/>
                        </a:rPr>
                        <a:t> Model LPSDK2-PILPRES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22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22" action="ppaction://hlinkfile"/>
                        </a:rPr>
                        <a:t> Model LPSDK2-DPD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23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23" action="ppaction://hlinkfile"/>
                        </a:rPr>
                        <a:t> Model LPPDK4-PARPOL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24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24" action="ppaction://hlinkfile"/>
                        </a:rPr>
                        <a:t> Model LPPDK4-PILPRES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25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25" action="ppaction://hlinkfile"/>
                        </a:rPr>
                        <a:t> Model LPPDK4- DPD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898911"/>
                  </a:ext>
                </a:extLst>
              </a:tr>
              <a:tr h="49229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1" u="none" strike="noStrike" dirty="0">
                          <a:effectLst/>
                        </a:rPr>
                        <a:t>Daftar Aktivitas Pengeluaran Dana Kampanye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26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26" action="ppaction://hlinkfile"/>
                        </a:rPr>
                        <a:t> Model LADK4-PARPOL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27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27" action="ppaction://hlinkfile"/>
                        </a:rPr>
                        <a:t> Model LADK4-PILPRES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28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28" action="ppaction://hlinkfile"/>
                        </a:rPr>
                        <a:t> Model LADK4-DPD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0" u="none" strike="noStrike" dirty="0">
                          <a:effectLst/>
                        </a:rPr>
                        <a:t>-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effectLst/>
                        </a:rPr>
                        <a:t>-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effectLst/>
                        </a:rPr>
                        <a:t>- 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29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29" action="ppaction://hlinkfile"/>
                        </a:rPr>
                        <a:t> Model LPPDK5-PARPOL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30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30" action="ppaction://hlinkfile"/>
                        </a:rPr>
                        <a:t> Model LPPDK5-PILPRES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31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31" action="ppaction://hlinkfile"/>
                        </a:rPr>
                        <a:t> Model LPPDK5- DPD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086512"/>
                  </a:ext>
                </a:extLst>
              </a:tr>
              <a:tr h="65886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D" sz="1200" b="1" u="none" strike="noStrike" dirty="0">
                          <a:effectLst/>
                        </a:rPr>
                        <a:t>Daftar </a:t>
                      </a:r>
                      <a:r>
                        <a:rPr lang="en-ID" sz="1200" b="1" u="none" strike="noStrike" dirty="0" err="1">
                          <a:effectLst/>
                        </a:rPr>
                        <a:t>Saldo</a:t>
                      </a:r>
                      <a:r>
                        <a:rPr lang="en-ID" sz="1200" b="1" u="none" strike="noStrike" dirty="0">
                          <a:effectLst/>
                        </a:rPr>
                        <a:t> Dana </a:t>
                      </a:r>
                      <a:r>
                        <a:rPr lang="en-ID" sz="1200" b="1" u="none" strike="noStrike" dirty="0" err="1">
                          <a:effectLst/>
                        </a:rPr>
                        <a:t>Kampanye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32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32" action="ppaction://hlinkfile"/>
                        </a:rPr>
                        <a:t> Model LADK5-PARPOL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33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33" action="ppaction://hlinkfile"/>
                        </a:rPr>
                        <a:t> Model LADK5-PILPRES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34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34" action="ppaction://hlinkfile"/>
                        </a:rPr>
                        <a:t> Model LADK5-DPD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0" u="none" strike="noStrike" dirty="0">
                          <a:effectLst/>
                        </a:rPr>
                        <a:t>-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effectLst/>
                        </a:rPr>
                        <a:t>-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effectLst/>
                        </a:rPr>
                        <a:t>- 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35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35" action="ppaction://hlinkfile"/>
                        </a:rPr>
                        <a:t> Model LPPDK6-PARPOL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36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36" action="ppaction://hlinkfile"/>
                        </a:rPr>
                        <a:t> Model LPPDK6-PILPRES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37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37" action="ppaction://hlinkfile"/>
                        </a:rPr>
                        <a:t> Model LPPDK6- DPD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056690"/>
                  </a:ext>
                </a:extLst>
              </a:tr>
              <a:tr h="54102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D" sz="1200" b="1" u="none" strike="noStrike" dirty="0">
                          <a:effectLst/>
                        </a:rPr>
                        <a:t>Surat </a:t>
                      </a:r>
                      <a:r>
                        <a:rPr lang="en-ID" sz="1200" b="1" u="none" strike="noStrike" dirty="0" err="1">
                          <a:effectLst/>
                        </a:rPr>
                        <a:t>Pernyataan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Tanggung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Jawab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atas</a:t>
                      </a:r>
                      <a:r>
                        <a:rPr lang="en-ID" sz="1200" b="1" u="none" strike="noStrike" dirty="0">
                          <a:effectLst/>
                        </a:rPr>
                        <a:t> LADK/Surat </a:t>
                      </a:r>
                      <a:r>
                        <a:rPr lang="en-ID" sz="1200" b="1" u="none" strike="noStrike" dirty="0" err="1">
                          <a:effectLst/>
                        </a:rPr>
                        <a:t>Pernyataan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Tanggung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Jawab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atas</a:t>
                      </a:r>
                      <a:r>
                        <a:rPr lang="en-ID" sz="1200" b="1" u="none" strike="noStrike" dirty="0">
                          <a:effectLst/>
                        </a:rPr>
                        <a:t> LPSDK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38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38" action="ppaction://hlinkfile"/>
                        </a:rPr>
                        <a:t> Model LADK6-PARPOL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39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39" action="ppaction://hlinkfile"/>
                        </a:rPr>
                        <a:t> Model LADK6-PILPRES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40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40" action="ppaction://hlinkfile"/>
                        </a:rPr>
                        <a:t> Model LADK6-DPD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41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41" action="ppaction://hlinkfile"/>
                        </a:rPr>
                        <a:t> Model LPSDK3-PARPOL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42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42" action="ppaction://hlinkfile"/>
                        </a:rPr>
                        <a:t> Model LPSDK3-PILPRES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43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43" action="ppaction://hlinkfile"/>
                        </a:rPr>
                        <a:t> Model LPSDK3-DPD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0" u="none" strike="noStrike" dirty="0">
                          <a:effectLst/>
                        </a:rPr>
                        <a:t>-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effectLst/>
                        </a:rPr>
                        <a:t>-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effectLst/>
                        </a:rPr>
                        <a:t>- 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259670"/>
                  </a:ext>
                </a:extLst>
              </a:tr>
              <a:tr h="52536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D" sz="1200" b="1" u="none" strike="noStrike" dirty="0" err="1">
                          <a:effectLst/>
                        </a:rPr>
                        <a:t>Pencatatan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Penerimaan</a:t>
                      </a:r>
                      <a:r>
                        <a:rPr lang="en-ID" sz="1200" b="1" u="none" strike="noStrike" dirty="0">
                          <a:effectLst/>
                        </a:rPr>
                        <a:t> dan </a:t>
                      </a:r>
                      <a:r>
                        <a:rPr lang="en-ID" sz="1200" b="1" u="none" strike="noStrike" dirty="0" err="1">
                          <a:effectLst/>
                        </a:rPr>
                        <a:t>Pengeluaran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Calon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Anggota</a:t>
                      </a:r>
                      <a:r>
                        <a:rPr lang="en-ID" sz="1200" b="1" u="none" strike="noStrike" dirty="0">
                          <a:effectLst/>
                        </a:rPr>
                        <a:t> DPR dan DPRD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44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44" action="ppaction://hlinkfile"/>
                        </a:rPr>
                        <a:t> Model LADK7-PARPOL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effectLst/>
                        </a:rPr>
                        <a:t>-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effectLst/>
                        </a:rPr>
                        <a:t>- 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45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45" action="ppaction://hlinkfile"/>
                        </a:rPr>
                        <a:t> Model LPSDK4-PARPOL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effectLst/>
                        </a:rPr>
                        <a:t>-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effectLst/>
                        </a:rPr>
                        <a:t>- 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46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46" action="ppaction://hlinkfile"/>
                        </a:rPr>
                        <a:t> Model LPPDK7-PARPOL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effectLst/>
                        </a:rPr>
                        <a:t>-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effectLst/>
                        </a:rPr>
                        <a:t>- 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966421"/>
                  </a:ext>
                </a:extLst>
              </a:tr>
              <a:tr h="52536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1" u="none" strike="noStrike" dirty="0">
                          <a:effectLst/>
                        </a:rPr>
                        <a:t>Asersi atas Laporan Penerimaan dan Pengeluaran Dana Kampanye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0" u="none" strike="noStrike" dirty="0">
                          <a:effectLst/>
                        </a:rPr>
                        <a:t>-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effectLst/>
                        </a:rPr>
                        <a:t>-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effectLst/>
                        </a:rPr>
                        <a:t>- 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0" u="none" strike="noStrike" dirty="0">
                          <a:effectLst/>
                        </a:rPr>
                        <a:t>-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effectLst/>
                        </a:rPr>
                        <a:t>-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>
                          <a:effectLst/>
                        </a:rPr>
                        <a:t>- 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47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47" action="ppaction://hlinkfile"/>
                        </a:rPr>
                        <a:t> Model LPPDK1-PARPOL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48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48" action="ppaction://hlinkfile"/>
                        </a:rPr>
                        <a:t> Model LPPDK1-PILPRES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0" u="none" strike="noStrike" dirty="0" err="1">
                          <a:effectLst/>
                          <a:hlinkClick r:id="rId49" action="ppaction://hlinkfile"/>
                        </a:rPr>
                        <a:t>Formulir</a:t>
                      </a:r>
                      <a:r>
                        <a:rPr lang="en-ID" sz="1100" b="0" u="none" strike="noStrike" dirty="0">
                          <a:effectLst/>
                          <a:hlinkClick r:id="rId49" action="ppaction://hlinkfile"/>
                        </a:rPr>
                        <a:t> Model LPPDK1- DPD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790916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2507" marR="2507" marT="2507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i-FI" sz="1050" b="1" i="1" u="none" strike="noStrike" dirty="0">
                          <a:effectLst/>
                          <a:hlinkClick r:id="rId50" action="ppaction://hlinkfile"/>
                        </a:rPr>
                        <a:t>Surat Pernyataan Penyumbang Pihak Lain Perseorangan</a:t>
                      </a:r>
                      <a:endParaRPr lang="fi-FI" sz="1050" b="1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671815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i-FI" sz="1050" b="1" i="1" u="none" strike="noStrike" dirty="0">
                          <a:effectLst/>
                          <a:hlinkClick r:id="rId51" action="ppaction://hlinkfile"/>
                        </a:rPr>
                        <a:t>Surat Pernyataan Penyumbang Pihak Lain Kelompok</a:t>
                      </a:r>
                      <a:endParaRPr lang="fi-FI" sz="1050" b="1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334614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i-FI" sz="1050" b="1" i="1" u="none" strike="noStrike" dirty="0">
                          <a:effectLst/>
                          <a:hlinkClick r:id="rId52" action="ppaction://hlinkfile"/>
                        </a:rPr>
                        <a:t>Surat Pernyataan Penyumbang Pihak Lain Badan Usaha Non Pemerintah</a:t>
                      </a:r>
                      <a:endParaRPr lang="fi-FI" sz="1050" b="1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402825"/>
                  </a:ext>
                </a:extLst>
              </a:tr>
              <a:tr h="16702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D" sz="1050" b="1" u="none" strike="noStrike" dirty="0">
                          <a:effectLst/>
                        </a:rPr>
                        <a:t>PERBAIKAN LAPORAN</a:t>
                      </a:r>
                      <a:endParaRPr lang="en-ID" sz="105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ADA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ADA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ADA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TIDAK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TIDAK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TIDAK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TIDAK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TIDAK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TIDAK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314604"/>
                  </a:ext>
                </a:extLst>
              </a:tr>
              <a:tr h="91367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en-ID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ID" sz="1050" b="1" u="none" strike="noStrike" dirty="0">
                          <a:effectLst/>
                        </a:rPr>
                        <a:t>SANKSI</a:t>
                      </a:r>
                      <a:endParaRPr lang="en-ID" sz="105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 dirty="0">
                          <a:effectLst/>
                        </a:rPr>
                        <a:t>PEMBATALAN SEBAGAI PESERTA PEMILU DIWILAYAH BERSANGKUTAN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 dirty="0">
                          <a:effectLst/>
                        </a:rPr>
                        <a:t> -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 dirty="0">
                          <a:effectLst/>
                        </a:rPr>
                        <a:t>PEMBATALAN SEBAGAI PESERTA PEMILU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-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 dirty="0">
                          <a:effectLst/>
                        </a:rPr>
                        <a:t>-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 dirty="0">
                          <a:effectLst/>
                        </a:rPr>
                        <a:t>-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 dirty="0">
                          <a:effectLst/>
                        </a:rPr>
                        <a:t>TIDAK DITETAPKANNYA SEBAGAI CALON TERPILIH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 dirty="0">
                          <a:effectLst/>
                        </a:rPr>
                        <a:t>- 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u="none" strike="noStrike" dirty="0">
                          <a:effectLst/>
                        </a:rPr>
                        <a:t>TIDAK DITETAPKANNYA SEBAGAI CALON TERPILIH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507" marR="2507" marT="250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056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94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D2CC-1ABF-4AAA-87E2-796F6C95F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97" y="396323"/>
            <a:ext cx="11778806" cy="2841552"/>
          </a:xfrm>
        </p:spPr>
        <p:txBody>
          <a:bodyPr>
            <a:normAutofit/>
          </a:bodyPr>
          <a:lstStyle/>
          <a:p>
            <a:r>
              <a:rPr lang="en-ID" sz="7200" b="1" dirty="0">
                <a:latin typeface="Bookman Old Style" panose="02050604050505020204" pitchFamily="18" charset="0"/>
              </a:rPr>
              <a:t>LAPORAN AWAL DANA KAMPANYE</a:t>
            </a:r>
          </a:p>
        </p:txBody>
      </p:sp>
      <p:pic>
        <p:nvPicPr>
          <p:cNvPr id="4" name="Picture 3" descr="C:\Users\User\Pictures\LOGO_KPU_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427" y="4959736"/>
            <a:ext cx="1197186" cy="1289978"/>
          </a:xfrm>
          <a:prstGeom prst="rect">
            <a:avLst/>
          </a:prstGeom>
          <a:noFill/>
        </p:spPr>
      </p:pic>
      <p:pic>
        <p:nvPicPr>
          <p:cNvPr id="5" name="Picture 2" descr="C:\Users\User\Pictures\Pemilih-Berdaulat-Negara-Kuat-Desain-Resm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2051" y="4862710"/>
            <a:ext cx="1819061" cy="119505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19C101-0E98-42F9-BD2E-F34ACD70CC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664" y="4943129"/>
            <a:ext cx="1867072" cy="1200262"/>
          </a:xfrm>
          <a:prstGeom prst="rect">
            <a:avLst/>
          </a:prstGeom>
        </p:spPr>
      </p:pic>
      <p:pic>
        <p:nvPicPr>
          <p:cNvPr id="7" name="Picture 4" descr="C:\Users\User\Pictures\sang su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7511" y="4943129"/>
            <a:ext cx="1546580" cy="130658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 flipV="1">
            <a:off x="5249" y="6422096"/>
            <a:ext cx="11722623" cy="426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4A5093-32F9-4985-A16B-2D7177EE82BC}"/>
              </a:ext>
            </a:extLst>
          </p:cNvPr>
          <p:cNvSpPr txBox="1"/>
          <p:nvPr/>
        </p:nvSpPr>
        <p:spPr>
          <a:xfrm>
            <a:off x="-5" y="6473677"/>
            <a:ext cx="751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K O M I S I    P E M I L I H A N   U M U M   RE P U B L I K   I N D O N E S I A</a:t>
            </a:r>
          </a:p>
        </p:txBody>
      </p:sp>
      <p:sp>
        <p:nvSpPr>
          <p:cNvPr id="16" name="Arrow: Chevron 9">
            <a:extLst>
              <a:ext uri="{FF2B5EF4-FFF2-40B4-BE49-F238E27FC236}">
                <a16:creationId xmlns:a16="http://schemas.microsoft.com/office/drawing/2014/main" id="{7EE5FFF0-A027-4ED7-B667-18E6588CDDE9}"/>
              </a:ext>
            </a:extLst>
          </p:cNvPr>
          <p:cNvSpPr/>
          <p:nvPr/>
        </p:nvSpPr>
        <p:spPr>
          <a:xfrm>
            <a:off x="11436927" y="6422096"/>
            <a:ext cx="749824" cy="435904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7" name="Arrow: Chevron 11">
            <a:extLst>
              <a:ext uri="{FF2B5EF4-FFF2-40B4-BE49-F238E27FC236}">
                <a16:creationId xmlns:a16="http://schemas.microsoft.com/office/drawing/2014/main" id="{A3824691-DD6F-48FB-B681-218A789F793A}"/>
              </a:ext>
            </a:extLst>
          </p:cNvPr>
          <p:cNvSpPr/>
          <p:nvPr/>
        </p:nvSpPr>
        <p:spPr>
          <a:xfrm>
            <a:off x="11000509" y="6422096"/>
            <a:ext cx="595742" cy="43590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8" name="Arrow: Chevron 20">
            <a:extLst>
              <a:ext uri="{FF2B5EF4-FFF2-40B4-BE49-F238E27FC236}">
                <a16:creationId xmlns:a16="http://schemas.microsoft.com/office/drawing/2014/main" id="{FFC58664-606D-405D-8B2C-8488B6969788}"/>
              </a:ext>
            </a:extLst>
          </p:cNvPr>
          <p:cNvSpPr/>
          <p:nvPr/>
        </p:nvSpPr>
        <p:spPr>
          <a:xfrm>
            <a:off x="10658298" y="6429737"/>
            <a:ext cx="492929" cy="4359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7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E4E063-DED5-4E30-ADD8-9E14FE6401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966" y="10633"/>
          <a:ext cx="12090404" cy="6772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242">
                  <a:extLst>
                    <a:ext uri="{9D8B030D-6E8A-4147-A177-3AD203B41FA5}">
                      <a16:colId xmlns:a16="http://schemas.microsoft.com/office/drawing/2014/main" val="4209598208"/>
                    </a:ext>
                  </a:extLst>
                </a:gridCol>
                <a:gridCol w="32313">
                  <a:extLst>
                    <a:ext uri="{9D8B030D-6E8A-4147-A177-3AD203B41FA5}">
                      <a16:colId xmlns:a16="http://schemas.microsoft.com/office/drawing/2014/main" val="676773716"/>
                    </a:ext>
                  </a:extLst>
                </a:gridCol>
                <a:gridCol w="2174855">
                  <a:extLst>
                    <a:ext uri="{9D8B030D-6E8A-4147-A177-3AD203B41FA5}">
                      <a16:colId xmlns:a16="http://schemas.microsoft.com/office/drawing/2014/main" val="590514862"/>
                    </a:ext>
                  </a:extLst>
                </a:gridCol>
                <a:gridCol w="1177182">
                  <a:extLst>
                    <a:ext uri="{9D8B030D-6E8A-4147-A177-3AD203B41FA5}">
                      <a16:colId xmlns:a16="http://schemas.microsoft.com/office/drawing/2014/main" val="3428706580"/>
                    </a:ext>
                  </a:extLst>
                </a:gridCol>
                <a:gridCol w="1180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0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57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13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546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951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32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196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URAIAN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ID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KPU RI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KPU PROV/KIP ACEH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KPU/KIP KAB/KOTA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467527"/>
                  </a:ext>
                </a:extLst>
              </a:tr>
              <a:tr h="41965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PARPOL</a:t>
                      </a:r>
                      <a:endParaRPr lang="en-ID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PWP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DPD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PARPOL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PWP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DPD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PARPOL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PWP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DPD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67149"/>
                  </a:ext>
                </a:extLst>
              </a:tr>
              <a:tr h="41965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effectLst/>
                        </a:rPr>
                        <a:t>PENYERAHAN LADK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929093"/>
                  </a:ext>
                </a:extLst>
              </a:tr>
              <a:tr h="4741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>
                          <a:effectLst/>
                        </a:rPr>
                        <a:t>1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 hMerge="1">
                  <a:txBody>
                    <a:bodyPr/>
                    <a:lstStyle/>
                    <a:p>
                      <a:pPr lvl="0" algn="just" fontAlgn="ctr"/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n-ID" sz="1100" b="1" u="none" strike="noStrike">
                          <a:effectLst/>
                        </a:rPr>
                        <a:t>TANGGAL PENYERAHAN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</a:rPr>
                        <a:t>23 September 2018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rgbClr val="EEB8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008813"/>
                  </a:ext>
                </a:extLst>
              </a:tr>
              <a:tr h="4173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>
                          <a:effectLst/>
                        </a:rPr>
                        <a:t>2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 hMerge="1">
                  <a:txBody>
                    <a:bodyPr/>
                    <a:lstStyle/>
                    <a:p>
                      <a:pPr lvl="0" algn="just" fontAlgn="ctr"/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n-ID" sz="1100" b="1" u="none" strike="noStrike" dirty="0">
                          <a:effectLst/>
                        </a:rPr>
                        <a:t>BATAS WAKTU PENYERAHAN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18.00 WS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18.00 WS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-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18.00 WS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18.00 WS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18.00 WS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18.00 WS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18.00 WS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-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236477"/>
                  </a:ext>
                </a:extLst>
              </a:tr>
              <a:tr h="10858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>
                          <a:effectLst/>
                        </a:rPr>
                        <a:t>3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 hMerge="1">
                  <a:txBody>
                    <a:bodyPr/>
                    <a:lstStyle/>
                    <a:p>
                      <a:pPr lvl="0" algn="just" fontAlgn="ctr"/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n-ID" sz="1100" b="1" u="none" strike="noStrike" dirty="0">
                          <a:effectLst/>
                        </a:rPr>
                        <a:t>TTD FORMULIR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 err="1">
                          <a:effectLst/>
                        </a:rPr>
                        <a:t>Ketua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Umum</a:t>
                      </a:r>
                      <a:r>
                        <a:rPr lang="en-ID" sz="1200" b="1" u="none" strike="noStrike" dirty="0">
                          <a:effectLst/>
                        </a:rPr>
                        <a:t> dan </a:t>
                      </a:r>
                      <a:r>
                        <a:rPr lang="en-ID" sz="1200" b="1" u="none" strike="noStrike" dirty="0" err="1">
                          <a:effectLst/>
                        </a:rPr>
                        <a:t>Bendahara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Umum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Parpol</a:t>
                      </a:r>
                      <a:r>
                        <a:rPr lang="en-ID" sz="1200" b="1" u="none" strike="noStrike" dirty="0">
                          <a:effectLst/>
                        </a:rPr>
                        <a:t> Tingkat Pusat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 err="1">
                          <a:effectLst/>
                        </a:rPr>
                        <a:t>Paslon</a:t>
                      </a:r>
                      <a:r>
                        <a:rPr lang="en-ID" sz="1200" b="1" u="none" strike="noStrike" dirty="0">
                          <a:effectLst/>
                        </a:rPr>
                        <a:t>, </a:t>
                      </a:r>
                      <a:r>
                        <a:rPr lang="en-ID" sz="1200" b="1" u="none" strike="noStrike" dirty="0" err="1">
                          <a:effectLst/>
                        </a:rPr>
                        <a:t>Ketua</a:t>
                      </a:r>
                      <a:r>
                        <a:rPr lang="en-ID" sz="1200" b="1" u="none" strike="noStrike" dirty="0">
                          <a:effectLst/>
                        </a:rPr>
                        <a:t> dan </a:t>
                      </a:r>
                      <a:r>
                        <a:rPr lang="en-ID" sz="1200" b="1" u="none" strike="noStrike" dirty="0" err="1">
                          <a:effectLst/>
                        </a:rPr>
                        <a:t>Bendahara</a:t>
                      </a:r>
                      <a:r>
                        <a:rPr lang="en-ID" sz="1200" b="1" u="none" strike="noStrike" dirty="0">
                          <a:effectLst/>
                        </a:rPr>
                        <a:t> Tim </a:t>
                      </a:r>
                      <a:r>
                        <a:rPr lang="en-ID" sz="1200" b="1" u="none" strike="noStrike" dirty="0" err="1">
                          <a:effectLst/>
                        </a:rPr>
                        <a:t>Kampanye</a:t>
                      </a:r>
                      <a:r>
                        <a:rPr lang="en-ID" sz="1200" b="1" u="none" strike="noStrike" dirty="0">
                          <a:effectLst/>
                        </a:rPr>
                        <a:t> Tingkat </a:t>
                      </a:r>
                      <a:r>
                        <a:rPr lang="en-ID" sz="1200" b="1" u="none" strike="noStrike" dirty="0" err="1">
                          <a:effectLst/>
                        </a:rPr>
                        <a:t>Nasional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-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 err="1">
                          <a:effectLst/>
                        </a:rPr>
                        <a:t>Ketua</a:t>
                      </a:r>
                      <a:r>
                        <a:rPr lang="en-ID" sz="1200" b="1" u="none" strike="noStrike" dirty="0">
                          <a:effectLst/>
                        </a:rPr>
                        <a:t> dan </a:t>
                      </a:r>
                      <a:r>
                        <a:rPr lang="en-ID" sz="1200" b="1" u="none" strike="noStrike" dirty="0" err="1">
                          <a:effectLst/>
                        </a:rPr>
                        <a:t>Bendahara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Parpol</a:t>
                      </a:r>
                      <a:r>
                        <a:rPr lang="en-ID" sz="1200" b="1" u="none" strike="noStrike" dirty="0">
                          <a:effectLst/>
                        </a:rPr>
                        <a:t> Tingkat </a:t>
                      </a:r>
                      <a:r>
                        <a:rPr lang="en-ID" sz="1200" b="1" u="none" strike="noStrike" dirty="0" err="1">
                          <a:effectLst/>
                        </a:rPr>
                        <a:t>Provinsi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 err="1">
                          <a:effectLst/>
                        </a:rPr>
                        <a:t>Ketua</a:t>
                      </a:r>
                      <a:r>
                        <a:rPr lang="en-ID" sz="1200" b="1" u="none" strike="noStrike" dirty="0">
                          <a:effectLst/>
                        </a:rPr>
                        <a:t> dan </a:t>
                      </a:r>
                      <a:r>
                        <a:rPr lang="en-ID" sz="1200" b="1" u="none" strike="noStrike" dirty="0" err="1">
                          <a:effectLst/>
                        </a:rPr>
                        <a:t>Bendahara</a:t>
                      </a:r>
                      <a:r>
                        <a:rPr lang="en-ID" sz="1200" b="1" u="none" strike="noStrike" dirty="0">
                          <a:effectLst/>
                        </a:rPr>
                        <a:t> Tim </a:t>
                      </a:r>
                      <a:r>
                        <a:rPr lang="en-ID" sz="1200" b="1" u="none" strike="noStrike" dirty="0" err="1">
                          <a:effectLst/>
                        </a:rPr>
                        <a:t>Kampanye</a:t>
                      </a:r>
                      <a:r>
                        <a:rPr lang="en-ID" sz="1200" b="1" u="none" strike="noStrike" dirty="0">
                          <a:effectLst/>
                        </a:rPr>
                        <a:t> Tingkat </a:t>
                      </a:r>
                      <a:r>
                        <a:rPr lang="en-ID" sz="1200" b="1" u="none" strike="noStrike" dirty="0" err="1">
                          <a:effectLst/>
                        </a:rPr>
                        <a:t>Provinsi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Calon DPD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 err="1">
                          <a:effectLst/>
                        </a:rPr>
                        <a:t>Ketua</a:t>
                      </a:r>
                      <a:r>
                        <a:rPr lang="en-ID" sz="1200" b="1" u="none" strike="noStrike" dirty="0">
                          <a:effectLst/>
                        </a:rPr>
                        <a:t> dan </a:t>
                      </a:r>
                      <a:r>
                        <a:rPr lang="en-ID" sz="1200" b="1" u="none" strike="noStrike" dirty="0" err="1">
                          <a:effectLst/>
                        </a:rPr>
                        <a:t>Bendahara</a:t>
                      </a:r>
                      <a:r>
                        <a:rPr lang="en-ID" sz="1200" b="1" u="none" strike="noStrike" dirty="0">
                          <a:effectLst/>
                        </a:rPr>
                        <a:t> </a:t>
                      </a:r>
                      <a:r>
                        <a:rPr lang="en-ID" sz="1200" b="1" u="none" strike="noStrike" dirty="0" err="1">
                          <a:effectLst/>
                        </a:rPr>
                        <a:t>Parpol</a:t>
                      </a:r>
                      <a:r>
                        <a:rPr lang="en-ID" sz="1200" b="1" u="none" strike="noStrike" dirty="0">
                          <a:effectLst/>
                        </a:rPr>
                        <a:t> Tingkat </a:t>
                      </a:r>
                      <a:r>
                        <a:rPr lang="en-ID" sz="1200" b="1" u="none" strike="noStrike" dirty="0" err="1">
                          <a:effectLst/>
                        </a:rPr>
                        <a:t>Kab</a:t>
                      </a:r>
                      <a:r>
                        <a:rPr lang="en-ID" sz="1200" b="1" u="none" strike="noStrike" dirty="0">
                          <a:effectLst/>
                        </a:rPr>
                        <a:t>/Kota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Ketua dan Bendahara Tim Kampanye Tingkat Kab/Kota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-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765049"/>
                  </a:ext>
                </a:extLst>
              </a:tr>
              <a:tr h="4107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3751" marR="3751" marT="3751" marB="0" anchor="ctr"/>
                </a:tc>
                <a:tc hMerge="1">
                  <a:txBody>
                    <a:bodyPr/>
                    <a:lstStyle/>
                    <a:p>
                      <a:pPr lvl="0" algn="just" fontAlgn="ctr"/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n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SURAT PERNYATAAN PENYUMBANG</a:t>
                      </a: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ASLI</a:t>
                      </a: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ASLI</a:t>
                      </a: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ASLI</a:t>
                      </a: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ASLI</a:t>
                      </a: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ASLI</a:t>
                      </a: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ASLI</a:t>
                      </a: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ASLI</a:t>
                      </a: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104726"/>
                  </a:ext>
                </a:extLst>
              </a:tr>
              <a:tr h="3139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effectLst/>
                        </a:rPr>
                        <a:t>5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 hMerge="1">
                  <a:txBody>
                    <a:bodyPr/>
                    <a:lstStyle/>
                    <a:p>
                      <a:pPr lvl="0" algn="just" fontAlgn="ctr"/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n-ID" sz="1100" b="1" u="none" strike="noStrike" dirty="0">
                          <a:effectLst/>
                        </a:rPr>
                        <a:t>LAMPIRAN BUKTI SUMBANGAN 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SALINAN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SALINAN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-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SALINAN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SALINAN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SALINAN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SALINAN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SALINAN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-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482965"/>
                  </a:ext>
                </a:extLst>
              </a:tr>
              <a:tr h="4520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effectLst/>
                        </a:rPr>
                        <a:t>6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 hMerge="1">
                  <a:txBody>
                    <a:bodyPr/>
                    <a:lstStyle/>
                    <a:p>
                      <a:pPr lvl="0" algn="just" fontAlgn="ctr"/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n-ID" sz="1100" b="1" u="none" strike="noStrike">
                          <a:effectLst/>
                        </a:rPr>
                        <a:t>PENYERAHAN LAMPIRAN BUKTI PENGELUARAN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SALINAN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SALINAN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-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SALINAN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SALINAN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SALINAN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SALINAN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SALINAN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-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060984"/>
                  </a:ext>
                </a:extLst>
              </a:tr>
              <a:tr h="75049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effectLst/>
                        </a:rPr>
                        <a:t>7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 hMerge="1">
                  <a:txBody>
                    <a:bodyPr/>
                    <a:lstStyle/>
                    <a:p>
                      <a:pPr lvl="0" algn="just" fontAlgn="ctr"/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n-ID" sz="1100" b="1" u="none" strike="noStrike">
                          <a:effectLst/>
                        </a:rPr>
                        <a:t>NAMA PEMILIK REKENING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PARTAI POLITIK TINGKAT PUSAT 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PASANGAN CALON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-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PARTAI POLITIK TINGKAT PROVINSI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TIM KAMPANYE TINGKAT PROVINSI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CALON DPD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PARTAI POLITIK TINGKAT KAB/KOTA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TIM KAMPANYE TINGKAT KAB/KOTA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>
                          <a:effectLst/>
                        </a:rPr>
                        <a:t>-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417064"/>
                  </a:ext>
                </a:extLst>
              </a:tr>
              <a:tr h="11522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effectLst/>
                        </a:rPr>
                        <a:t>8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 hMerge="1">
                  <a:txBody>
                    <a:bodyPr/>
                    <a:lstStyle/>
                    <a:p>
                      <a:pPr lvl="0" algn="just" fontAlgn="ctr"/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n-ID" sz="1100" b="1" u="none" strike="noStrike" dirty="0">
                          <a:effectLst/>
                        </a:rPr>
                        <a:t>SPESIMEN TTD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2 ORANG</a:t>
                      </a:r>
                      <a:r>
                        <a:rPr lang="id-ID" sz="1200" b="1" u="none" strike="noStrike" baseline="0" dirty="0">
                          <a:effectLst/>
                        </a:rPr>
                        <a:t> </a:t>
                      </a:r>
                      <a:r>
                        <a:rPr lang="en-ID" sz="1200" b="1" u="none" strike="noStrike" dirty="0">
                          <a:effectLst/>
                        </a:rPr>
                        <a:t>P</a:t>
                      </a:r>
                      <a:r>
                        <a:rPr lang="id-ID" sz="1200" b="1" u="none" strike="noStrike" dirty="0">
                          <a:effectLst/>
                        </a:rPr>
                        <a:t>ERWAKILAN PENGURUS PARPOL</a:t>
                      </a:r>
                      <a:r>
                        <a:rPr lang="id-ID" sz="1200" b="1" u="none" strike="noStrike" baseline="0" dirty="0">
                          <a:effectLst/>
                        </a:rPr>
                        <a:t> TINGKAT PUSAT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u="none" strike="noStrike" dirty="0">
                          <a:effectLst/>
                        </a:rPr>
                        <a:t>PERWAKILAN </a:t>
                      </a:r>
                      <a:r>
                        <a:rPr lang="id-ID" sz="1200" b="1" u="none" strike="noStrike" dirty="0">
                          <a:effectLst/>
                        </a:rPr>
                        <a:t>DARI 1 ORANG </a:t>
                      </a:r>
                      <a:r>
                        <a:rPr lang="nb-NO" sz="1200" b="1" u="none" strike="noStrike" dirty="0">
                          <a:effectLst/>
                        </a:rPr>
                        <a:t>PASLON DAN</a:t>
                      </a:r>
                      <a:r>
                        <a:rPr lang="id-ID" sz="1200" b="1" u="none" strike="noStrike" dirty="0">
                          <a:effectLst/>
                        </a:rPr>
                        <a:t> 1 ORANG</a:t>
                      </a:r>
                      <a:r>
                        <a:rPr lang="nb-NO" sz="1200" b="1" u="none" strike="noStrike" dirty="0">
                          <a:effectLst/>
                        </a:rPr>
                        <a:t> TIM KAMPANYE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-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1" u="none" strike="noStrike" dirty="0">
                          <a:effectLst/>
                        </a:rPr>
                        <a:t>2 ORANG </a:t>
                      </a:r>
                      <a:r>
                        <a:rPr lang="en-ID" sz="1200" b="1" u="none" strike="noStrike" dirty="0">
                          <a:effectLst/>
                        </a:rPr>
                        <a:t>P</a:t>
                      </a:r>
                      <a:r>
                        <a:rPr lang="id-ID" sz="1200" b="1" u="none" strike="noStrike" dirty="0">
                          <a:effectLst/>
                        </a:rPr>
                        <a:t>ERWAKILAN PENGURUS PARPOL</a:t>
                      </a:r>
                      <a:r>
                        <a:rPr lang="id-ID" sz="1200" b="1" u="none" strike="noStrike" baseline="0" dirty="0">
                          <a:effectLst/>
                        </a:rPr>
                        <a:t> TINGKAT  PROVINSI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PERWAKILAN TIM KAMPANYE TINGKAT PROVINSI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CALON DPD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2 ORANG </a:t>
                      </a:r>
                      <a:r>
                        <a:rPr lang="en-ID" sz="1200" b="1" u="none" strike="noStrike" dirty="0">
                          <a:effectLst/>
                        </a:rPr>
                        <a:t>P</a:t>
                      </a:r>
                      <a:r>
                        <a:rPr lang="id-ID" sz="1200" b="1" u="none" strike="noStrike" dirty="0">
                          <a:effectLst/>
                        </a:rPr>
                        <a:t>ERWAKILAN PENGURUS PARPOL</a:t>
                      </a:r>
                      <a:r>
                        <a:rPr lang="id-ID" sz="1200" b="1" u="none" strike="noStrike" baseline="0" dirty="0">
                          <a:effectLst/>
                        </a:rPr>
                        <a:t> TINGKAT KAB/KOTA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PERWAKILAN TIM KAMPANYE TINGKAT KAB/KOTA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u="none" strike="noStrike" dirty="0">
                          <a:effectLst/>
                        </a:rPr>
                        <a:t>-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766863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effectLst/>
                        </a:rPr>
                        <a:t>9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 hMerge="1">
                  <a:txBody>
                    <a:bodyPr/>
                    <a:lstStyle/>
                    <a:p>
                      <a:pPr lvl="0" algn="just" fontAlgn="ctr"/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en-ID" sz="1100" b="1" u="none" strike="noStrike" dirty="0">
                          <a:effectLst/>
                        </a:rPr>
                        <a:t>PERBAIKAN LAPORAN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/>
                        </a:rPr>
                        <a:t>ADA PERBAIKAN LAPORAN LADK (5 </a:t>
                      </a:r>
                      <a:r>
                        <a:rPr lang="en-ID" sz="1600" b="1" u="none" strike="noStrike" dirty="0" err="1">
                          <a:effectLst/>
                        </a:rPr>
                        <a:t>hari</a:t>
                      </a:r>
                      <a:r>
                        <a:rPr lang="en-ID" sz="1600" b="1" u="none" strike="noStrike" dirty="0">
                          <a:effectLst/>
                        </a:rPr>
                        <a:t>)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51" marR="3751" marT="3751" marB="0" anchor="ctr">
                    <a:solidFill>
                      <a:srgbClr val="EEB8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716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5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8680BE2-1290-4F77-B174-331DD41E90B3}"/>
              </a:ext>
            </a:extLst>
          </p:cNvPr>
          <p:cNvSpPr/>
          <p:nvPr/>
        </p:nvSpPr>
        <p:spPr>
          <a:xfrm>
            <a:off x="624689" y="631664"/>
            <a:ext cx="344032" cy="344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8A447A-B6F2-4856-A298-1AE3CC020496}"/>
              </a:ext>
            </a:extLst>
          </p:cNvPr>
          <p:cNvSpPr/>
          <p:nvPr/>
        </p:nvSpPr>
        <p:spPr>
          <a:xfrm>
            <a:off x="968721" y="1154309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Politik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melakukan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pengisian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LADK2-PARPOL (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Laporan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Sumbangan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Dana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Kampanye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) yang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berisi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informasi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uang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barang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, dan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jasa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Politik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melampirkan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Salinan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bukti</a:t>
            </a:r>
            <a:endParaRPr lang="en-ID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FBD3D6-63C4-4E2B-8455-F7E21A6D5026}"/>
              </a:ext>
            </a:extLst>
          </p:cNvPr>
          <p:cNvSpPr/>
          <p:nvPr/>
        </p:nvSpPr>
        <p:spPr>
          <a:xfrm>
            <a:off x="1646222" y="5795359"/>
            <a:ext cx="2409731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D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816233-E769-4FE7-8ACD-29E3C3F2F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89" y="1804119"/>
            <a:ext cx="4509129" cy="26012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A48450-2678-4EA8-950B-BE928A0BC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334" y="1804118"/>
            <a:ext cx="4473608" cy="2783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70B615-1727-412C-9ADE-5C43F4050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648" y="4585241"/>
            <a:ext cx="4473608" cy="110671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7482D93-B7E6-4890-B5FA-28DE0CA63F4E}"/>
              </a:ext>
            </a:extLst>
          </p:cNvPr>
          <p:cNvSpPr/>
          <p:nvPr/>
        </p:nvSpPr>
        <p:spPr>
          <a:xfrm>
            <a:off x="6978648" y="632177"/>
            <a:ext cx="344032" cy="34463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1621EF-8C44-4633-AC7D-FA4358A0EBDB}"/>
              </a:ext>
            </a:extLst>
          </p:cNvPr>
          <p:cNvCxnSpPr>
            <a:cxnSpLocks/>
          </p:cNvCxnSpPr>
          <p:nvPr/>
        </p:nvCxnSpPr>
        <p:spPr>
          <a:xfrm>
            <a:off x="3451123" y="3137385"/>
            <a:ext cx="2875935" cy="0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8B599D8-9594-4F3D-BEE7-43820172D3E8}"/>
              </a:ext>
            </a:extLst>
          </p:cNvPr>
          <p:cNvSpPr/>
          <p:nvPr/>
        </p:nvSpPr>
        <p:spPr>
          <a:xfrm>
            <a:off x="7402214" y="886226"/>
            <a:ext cx="3779520" cy="824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melakukan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pengisian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LADK3-PARPOL yang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berisi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kelompok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sumbangan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berdasarkan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“</a:t>
            </a:r>
            <a:r>
              <a:rPr lang="en-ID" sz="1100" b="1" dirty="0" err="1">
                <a:solidFill>
                  <a:schemeClr val="accent5">
                    <a:lumMod val="75000"/>
                  </a:schemeClr>
                </a:solidFill>
              </a:rPr>
              <a:t>asal</a:t>
            </a:r>
            <a:r>
              <a:rPr lang="en-ID" sz="1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b="1" dirty="0" err="1">
                <a:solidFill>
                  <a:schemeClr val="accent5">
                    <a:lumMod val="75000"/>
                  </a:schemeClr>
                </a:solidFill>
              </a:rPr>
              <a:t>sumbangan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” pada LADK2-PARPOL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D3DA3A-90BE-4CA9-88E4-1A0C974AD3EC}"/>
              </a:ext>
            </a:extLst>
          </p:cNvPr>
          <p:cNvSpPr/>
          <p:nvPr/>
        </p:nvSpPr>
        <p:spPr>
          <a:xfrm>
            <a:off x="7554618" y="5235509"/>
            <a:ext cx="3779520" cy="3124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635659C-E890-42BC-BEA7-E0E8C9E3BC77}"/>
              </a:ext>
            </a:extLst>
          </p:cNvPr>
          <p:cNvSpPr/>
          <p:nvPr/>
        </p:nvSpPr>
        <p:spPr>
          <a:xfrm>
            <a:off x="3179602" y="5492589"/>
            <a:ext cx="2841636" cy="6668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100" b="1" dirty="0">
                <a:solidFill>
                  <a:schemeClr val="accent5">
                    <a:lumMod val="75000"/>
                  </a:schemeClr>
                </a:solidFill>
              </a:rPr>
              <a:t>TOTAL 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pada LADK-3 PARPOL</a:t>
            </a:r>
          </a:p>
          <a:p>
            <a:pPr algn="ctr"/>
            <a:r>
              <a:rPr lang="en-ID" sz="1100" b="1" dirty="0">
                <a:solidFill>
                  <a:schemeClr val="accent5">
                    <a:lumMod val="75000"/>
                  </a:schemeClr>
                </a:solidFill>
              </a:rPr>
              <a:t>HARUS SAMA DENGAN 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total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pada LADK1-PARPOL (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Laporan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Awal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Dana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Kampanye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ID" sz="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B38875D-359C-46A5-97C7-8B5281B8AD2D}"/>
              </a:ext>
            </a:extLst>
          </p:cNvPr>
          <p:cNvCxnSpPr>
            <a:cxnSpLocks/>
          </p:cNvCxnSpPr>
          <p:nvPr/>
        </p:nvCxnSpPr>
        <p:spPr>
          <a:xfrm flipH="1">
            <a:off x="6251244" y="5469752"/>
            <a:ext cx="1232005" cy="3256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1C979A4-FECD-4754-92F8-06CB74E0627F}"/>
              </a:ext>
            </a:extLst>
          </p:cNvPr>
          <p:cNvSpPr/>
          <p:nvPr/>
        </p:nvSpPr>
        <p:spPr>
          <a:xfrm>
            <a:off x="2448597" y="2438915"/>
            <a:ext cx="870084" cy="16636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D85F7F-BEEC-4E83-B465-8CBB12CF2FFF}"/>
              </a:ext>
            </a:extLst>
          </p:cNvPr>
          <p:cNvSpPr/>
          <p:nvPr/>
        </p:nvSpPr>
        <p:spPr>
          <a:xfrm>
            <a:off x="968721" y="607150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b="1" dirty="0">
                <a:solidFill>
                  <a:schemeClr val="accent5">
                    <a:lumMod val="75000"/>
                  </a:schemeClr>
                </a:solidFill>
              </a:rPr>
              <a:t>LADK2-PARPOL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39DF7B-92A5-498E-BF15-35075C8AF469}"/>
              </a:ext>
            </a:extLst>
          </p:cNvPr>
          <p:cNvSpPr/>
          <p:nvPr/>
        </p:nvSpPr>
        <p:spPr>
          <a:xfrm>
            <a:off x="7402214" y="607150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b="1" dirty="0">
                <a:solidFill>
                  <a:schemeClr val="accent5">
                    <a:lumMod val="75000"/>
                  </a:schemeClr>
                </a:solidFill>
              </a:rPr>
              <a:t>LADK3-PARPOL</a:t>
            </a:r>
          </a:p>
        </p:txBody>
      </p:sp>
      <p:sp>
        <p:nvSpPr>
          <p:cNvPr id="18" name="Rectangle 17"/>
          <p:cNvSpPr/>
          <p:nvPr/>
        </p:nvSpPr>
        <p:spPr>
          <a:xfrm flipV="1">
            <a:off x="5249" y="6422096"/>
            <a:ext cx="11722623" cy="426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23" name="Picture 2" descr="C:\Users\User\Pictures\Pemilih-Berdaulat-Negara-Kuat-Desain-Resm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29953" y="6299703"/>
            <a:ext cx="731096" cy="480303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54A5093-32F9-4985-A16B-2D7177EE82BC}"/>
              </a:ext>
            </a:extLst>
          </p:cNvPr>
          <p:cNvSpPr txBox="1"/>
          <p:nvPr/>
        </p:nvSpPr>
        <p:spPr>
          <a:xfrm>
            <a:off x="-5" y="6473677"/>
            <a:ext cx="751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K O M I S I    P E M I L I H A N   U M U M   RE P U B L I K   I N D O N E S I A</a:t>
            </a:r>
          </a:p>
        </p:txBody>
      </p:sp>
      <p:pic>
        <p:nvPicPr>
          <p:cNvPr id="27" name="Picture 4" descr="C:\Users\User\Pictures\sang sur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2074" y="6185470"/>
            <a:ext cx="785190" cy="663346"/>
          </a:xfrm>
          <a:prstGeom prst="rect">
            <a:avLst/>
          </a:prstGeom>
          <a:noFill/>
        </p:spPr>
      </p:pic>
      <p:sp>
        <p:nvSpPr>
          <p:cNvPr id="29" name="Arrow: Chevron 9">
            <a:extLst>
              <a:ext uri="{FF2B5EF4-FFF2-40B4-BE49-F238E27FC236}">
                <a16:creationId xmlns:a16="http://schemas.microsoft.com/office/drawing/2014/main" id="{7EE5FFF0-A027-4ED7-B667-18E6588CDDE9}"/>
              </a:ext>
            </a:extLst>
          </p:cNvPr>
          <p:cNvSpPr/>
          <p:nvPr/>
        </p:nvSpPr>
        <p:spPr>
          <a:xfrm>
            <a:off x="11436927" y="6422096"/>
            <a:ext cx="749824" cy="435904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0" name="Arrow: Chevron 11">
            <a:extLst>
              <a:ext uri="{FF2B5EF4-FFF2-40B4-BE49-F238E27FC236}">
                <a16:creationId xmlns:a16="http://schemas.microsoft.com/office/drawing/2014/main" id="{A3824691-DD6F-48FB-B681-218A789F793A}"/>
              </a:ext>
            </a:extLst>
          </p:cNvPr>
          <p:cNvSpPr/>
          <p:nvPr/>
        </p:nvSpPr>
        <p:spPr>
          <a:xfrm>
            <a:off x="11000509" y="6422096"/>
            <a:ext cx="595742" cy="43590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1" name="Arrow: Chevron 20">
            <a:extLst>
              <a:ext uri="{FF2B5EF4-FFF2-40B4-BE49-F238E27FC236}">
                <a16:creationId xmlns:a16="http://schemas.microsoft.com/office/drawing/2014/main" id="{FFC58664-606D-405D-8B2C-8488B6969788}"/>
              </a:ext>
            </a:extLst>
          </p:cNvPr>
          <p:cNvSpPr/>
          <p:nvPr/>
        </p:nvSpPr>
        <p:spPr>
          <a:xfrm>
            <a:off x="10658298" y="6429737"/>
            <a:ext cx="492929" cy="4359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719C101-0E98-42F9-BD2E-F34ACD70CC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69" y="6299703"/>
            <a:ext cx="676479" cy="4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7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685140F-A5A0-4D23-9EF0-5CED3EA90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66" y="2167048"/>
            <a:ext cx="4917117" cy="212900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C32A77A-4C7F-4877-BFF0-BF81CAB4B858}"/>
              </a:ext>
            </a:extLst>
          </p:cNvPr>
          <p:cNvSpPr/>
          <p:nvPr/>
        </p:nvSpPr>
        <p:spPr>
          <a:xfrm>
            <a:off x="702650" y="806908"/>
            <a:ext cx="344032" cy="344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1815-ED63-4974-B656-390C4E84D3C7}"/>
              </a:ext>
            </a:extLst>
          </p:cNvPr>
          <p:cNvSpPr/>
          <p:nvPr/>
        </p:nvSpPr>
        <p:spPr>
          <a:xfrm>
            <a:off x="1092243" y="1289366"/>
            <a:ext cx="4541106" cy="49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Politik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melakukan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pengisian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LADK4-PARPOL (Daftar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Aktivitas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Pengeluaran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Dana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Kampanye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) yang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berisi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daftar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seluruh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aktivitas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pengeluaran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, Salinan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bukti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, dan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jumlah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Salinan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bukti</a:t>
            </a:r>
            <a:endParaRPr lang="en-ID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1E3C93-353D-40B3-9433-93AC2D0823D7}"/>
              </a:ext>
            </a:extLst>
          </p:cNvPr>
          <p:cNvSpPr/>
          <p:nvPr/>
        </p:nvSpPr>
        <p:spPr>
          <a:xfrm>
            <a:off x="1092243" y="757880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b="1" dirty="0">
                <a:solidFill>
                  <a:schemeClr val="accent5">
                    <a:lumMod val="75000"/>
                  </a:schemeClr>
                </a:solidFill>
              </a:rPr>
              <a:t>LADK4-PARPOL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FF5D9D-889B-4694-9A3C-4CF07E369D58}"/>
              </a:ext>
            </a:extLst>
          </p:cNvPr>
          <p:cNvSpPr/>
          <p:nvPr/>
        </p:nvSpPr>
        <p:spPr>
          <a:xfrm>
            <a:off x="6963839" y="788076"/>
            <a:ext cx="344032" cy="344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C02A4D-6A7E-421F-955A-A23CDC5480BD}"/>
              </a:ext>
            </a:extLst>
          </p:cNvPr>
          <p:cNvSpPr/>
          <p:nvPr/>
        </p:nvSpPr>
        <p:spPr>
          <a:xfrm>
            <a:off x="7311815" y="1169772"/>
            <a:ext cx="4541106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Calon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Anggota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DPR dan DPRD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melakukan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pelaporan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pengeluaran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kepada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Politik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melalui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LADK7-PARPOL.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Banyaknya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LADK7-PARPOL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harus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sama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banyaknya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Calon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Anggota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DPR dan DPRD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513894-AFE3-434A-A1FF-94E95C277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578" y="2024953"/>
            <a:ext cx="4864749" cy="38496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8582B9-7E01-4C2B-9723-F0CFFA395E20}"/>
              </a:ext>
            </a:extLst>
          </p:cNvPr>
          <p:cNvSpPr/>
          <p:nvPr/>
        </p:nvSpPr>
        <p:spPr>
          <a:xfrm>
            <a:off x="7341221" y="757880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b="1" dirty="0">
                <a:solidFill>
                  <a:schemeClr val="accent5">
                    <a:lumMod val="75000"/>
                  </a:schemeClr>
                </a:solidFill>
              </a:rPr>
              <a:t>LADK7-PARPOL</a:t>
            </a:r>
          </a:p>
        </p:txBody>
      </p:sp>
      <p:sp>
        <p:nvSpPr>
          <p:cNvPr id="13" name="Rectangle 12"/>
          <p:cNvSpPr/>
          <p:nvPr/>
        </p:nvSpPr>
        <p:spPr>
          <a:xfrm flipV="1">
            <a:off x="5249" y="6422096"/>
            <a:ext cx="11722623" cy="426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4" name="Picture 2" descr="C:\Users\User\Pictures\Pemilih-Berdaulat-Negara-Kuat-Desain-Resm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9953" y="6299703"/>
            <a:ext cx="731096" cy="480303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4A5093-32F9-4985-A16B-2D7177EE82BC}"/>
              </a:ext>
            </a:extLst>
          </p:cNvPr>
          <p:cNvSpPr txBox="1"/>
          <p:nvPr/>
        </p:nvSpPr>
        <p:spPr>
          <a:xfrm>
            <a:off x="-5" y="6473677"/>
            <a:ext cx="751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K O M I S I    P E M I L I H A N   U M U M   RE P U B L I K   I N D O N E S I A</a:t>
            </a:r>
          </a:p>
        </p:txBody>
      </p:sp>
      <p:pic>
        <p:nvPicPr>
          <p:cNvPr id="18" name="Picture 4" descr="C:\Users\User\Pictures\sang su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2074" y="6185470"/>
            <a:ext cx="785190" cy="663346"/>
          </a:xfrm>
          <a:prstGeom prst="rect">
            <a:avLst/>
          </a:prstGeom>
          <a:noFill/>
        </p:spPr>
      </p:pic>
      <p:sp>
        <p:nvSpPr>
          <p:cNvPr id="19" name="Arrow: Chevron 9">
            <a:extLst>
              <a:ext uri="{FF2B5EF4-FFF2-40B4-BE49-F238E27FC236}">
                <a16:creationId xmlns:a16="http://schemas.microsoft.com/office/drawing/2014/main" id="{7EE5FFF0-A027-4ED7-B667-18E6588CDDE9}"/>
              </a:ext>
            </a:extLst>
          </p:cNvPr>
          <p:cNvSpPr/>
          <p:nvPr/>
        </p:nvSpPr>
        <p:spPr>
          <a:xfrm>
            <a:off x="11436927" y="6422096"/>
            <a:ext cx="749824" cy="435904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0" name="Arrow: Chevron 11">
            <a:extLst>
              <a:ext uri="{FF2B5EF4-FFF2-40B4-BE49-F238E27FC236}">
                <a16:creationId xmlns:a16="http://schemas.microsoft.com/office/drawing/2014/main" id="{A3824691-DD6F-48FB-B681-218A789F793A}"/>
              </a:ext>
            </a:extLst>
          </p:cNvPr>
          <p:cNvSpPr/>
          <p:nvPr/>
        </p:nvSpPr>
        <p:spPr>
          <a:xfrm>
            <a:off x="11000509" y="6422096"/>
            <a:ext cx="595742" cy="43590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FFC58664-606D-405D-8B2C-8488B6969788}"/>
              </a:ext>
            </a:extLst>
          </p:cNvPr>
          <p:cNvSpPr/>
          <p:nvPr/>
        </p:nvSpPr>
        <p:spPr>
          <a:xfrm>
            <a:off x="10658298" y="6429737"/>
            <a:ext cx="492929" cy="4359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719C101-0E98-42F9-BD2E-F34ACD70CC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69" y="6299703"/>
            <a:ext cx="676479" cy="4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7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BFBD3D6-63C4-4E2B-8455-F7E21A6D5026}"/>
              </a:ext>
            </a:extLst>
          </p:cNvPr>
          <p:cNvSpPr/>
          <p:nvPr/>
        </p:nvSpPr>
        <p:spPr>
          <a:xfrm>
            <a:off x="1646222" y="5645459"/>
            <a:ext cx="2409731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D" sz="1100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482D93-B7E6-4890-B5FA-28DE0CA63F4E}"/>
              </a:ext>
            </a:extLst>
          </p:cNvPr>
          <p:cNvSpPr/>
          <p:nvPr/>
        </p:nvSpPr>
        <p:spPr>
          <a:xfrm>
            <a:off x="731760" y="419518"/>
            <a:ext cx="344032" cy="344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9FB9A7-953A-48C8-8407-A455BEEE5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60" y="1651677"/>
            <a:ext cx="5618949" cy="261089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37EB9AD-F9A1-4038-91F8-A457A4B1DEDA}"/>
              </a:ext>
            </a:extLst>
          </p:cNvPr>
          <p:cNvSpPr/>
          <p:nvPr/>
        </p:nvSpPr>
        <p:spPr>
          <a:xfrm>
            <a:off x="2637153" y="2641770"/>
            <a:ext cx="1977882" cy="11931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119050C-D7A5-451E-AB66-32A464DA1649}"/>
              </a:ext>
            </a:extLst>
          </p:cNvPr>
          <p:cNvCxnSpPr>
            <a:cxnSpLocks/>
          </p:cNvCxnSpPr>
          <p:nvPr/>
        </p:nvCxnSpPr>
        <p:spPr>
          <a:xfrm>
            <a:off x="4141899" y="3934269"/>
            <a:ext cx="262550" cy="5432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15D0488-E5E2-474D-B643-226A6D4F064E}"/>
              </a:ext>
            </a:extLst>
          </p:cNvPr>
          <p:cNvSpPr/>
          <p:nvPr/>
        </p:nvSpPr>
        <p:spPr>
          <a:xfrm>
            <a:off x="3666586" y="4856540"/>
            <a:ext cx="2616208" cy="7209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100" b="1" dirty="0">
                <a:solidFill>
                  <a:schemeClr val="accent5">
                    <a:lumMod val="75000"/>
                  </a:schemeClr>
                </a:solidFill>
              </a:rPr>
              <a:t>TOTAL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saldo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LADK5-PARPOL</a:t>
            </a:r>
          </a:p>
          <a:p>
            <a:pPr algn="ctr"/>
            <a:r>
              <a:rPr lang="en-ID" sz="1100" b="1" dirty="0">
                <a:solidFill>
                  <a:schemeClr val="accent5">
                    <a:lumMod val="75000"/>
                  </a:schemeClr>
                </a:solidFill>
              </a:rPr>
              <a:t>HARUS SAMA DENGAN 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total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saldo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pada LADK1-PARPOL</a:t>
            </a:r>
            <a:endParaRPr lang="en-ID" sz="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8B939D-BD20-4D80-9A38-8345D522DF91}"/>
              </a:ext>
            </a:extLst>
          </p:cNvPr>
          <p:cNvSpPr/>
          <p:nvPr/>
        </p:nvSpPr>
        <p:spPr>
          <a:xfrm>
            <a:off x="1075792" y="923862"/>
            <a:ext cx="4063874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Politik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melakukan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pembukuan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pada LADK5-PARPOL yang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memuat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informasi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saldo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berisi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penjumlahan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kas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rekening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khusus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 kas di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bendahara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Barang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tagihan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, dan utang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sebagai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informas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tambahan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tanpa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menjadi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akumulasi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jumlah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saldo</a:t>
            </a:r>
            <a:endParaRPr lang="en-ID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75C426-792F-4D03-AF20-29EA508B96ED}"/>
              </a:ext>
            </a:extLst>
          </p:cNvPr>
          <p:cNvSpPr/>
          <p:nvPr/>
        </p:nvSpPr>
        <p:spPr>
          <a:xfrm>
            <a:off x="1075792" y="390285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b="1" dirty="0">
                <a:solidFill>
                  <a:schemeClr val="accent5">
                    <a:lumMod val="75000"/>
                  </a:schemeClr>
                </a:solidFill>
              </a:rPr>
              <a:t>LADK5-PARPOL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E2EE768-D2AD-44A8-9340-B850855AE35A}"/>
              </a:ext>
            </a:extLst>
          </p:cNvPr>
          <p:cNvSpPr/>
          <p:nvPr/>
        </p:nvSpPr>
        <p:spPr>
          <a:xfrm>
            <a:off x="7232935" y="324261"/>
            <a:ext cx="344032" cy="344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197513-0CF4-4F65-AC0E-DC237736952B}"/>
              </a:ext>
            </a:extLst>
          </p:cNvPr>
          <p:cNvSpPr/>
          <p:nvPr/>
        </p:nvSpPr>
        <p:spPr>
          <a:xfrm>
            <a:off x="7576967" y="697089"/>
            <a:ext cx="3252278" cy="567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Politik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membuat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Surat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Pernyataan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Tanggung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Jawab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atas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Laporan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Awal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Dana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Kampanye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melalui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fomulir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model LADK6-PARPOL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2760A6-4DE6-4C03-8723-0861CD9AD21D}"/>
              </a:ext>
            </a:extLst>
          </p:cNvPr>
          <p:cNvSpPr/>
          <p:nvPr/>
        </p:nvSpPr>
        <p:spPr>
          <a:xfrm>
            <a:off x="8396330" y="5512470"/>
            <a:ext cx="2409731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D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1E64834-3501-45B3-AABC-C09C4C289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708" y="1264391"/>
            <a:ext cx="3174537" cy="489913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05A2F7C-87C8-4723-8998-B7B9FAA31CA8}"/>
              </a:ext>
            </a:extLst>
          </p:cNvPr>
          <p:cNvSpPr/>
          <p:nvPr/>
        </p:nvSpPr>
        <p:spPr>
          <a:xfrm>
            <a:off x="7576967" y="275233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b="1" dirty="0">
                <a:solidFill>
                  <a:schemeClr val="accent5">
                    <a:lumMod val="75000"/>
                  </a:schemeClr>
                </a:solidFill>
              </a:rPr>
              <a:t>LADK6-PARPOL</a:t>
            </a:r>
          </a:p>
        </p:txBody>
      </p:sp>
      <p:sp>
        <p:nvSpPr>
          <p:cNvPr id="17" name="Rectangle 16"/>
          <p:cNvSpPr/>
          <p:nvPr/>
        </p:nvSpPr>
        <p:spPr>
          <a:xfrm flipV="1">
            <a:off x="5249" y="6422096"/>
            <a:ext cx="11722623" cy="426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20" name="Picture 2" descr="C:\Users\User\Pictures\Pemilih-Berdaulat-Negara-Kuat-Desain-Resm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9953" y="6299703"/>
            <a:ext cx="731096" cy="480303"/>
          </a:xfrm>
          <a:prstGeom prst="rect">
            <a:avLst/>
          </a:prstGeom>
          <a:noFill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54A5093-32F9-4985-A16B-2D7177EE82BC}"/>
              </a:ext>
            </a:extLst>
          </p:cNvPr>
          <p:cNvSpPr txBox="1"/>
          <p:nvPr/>
        </p:nvSpPr>
        <p:spPr>
          <a:xfrm>
            <a:off x="-5" y="6473677"/>
            <a:ext cx="751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K O M I S I    P E M I L I H A N   U M U M   RE P U B L I K   I N D O N E S I A</a:t>
            </a:r>
          </a:p>
        </p:txBody>
      </p:sp>
      <p:pic>
        <p:nvPicPr>
          <p:cNvPr id="31" name="Picture 4" descr="C:\Users\User\Pictures\sang su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2074" y="6185470"/>
            <a:ext cx="785190" cy="663346"/>
          </a:xfrm>
          <a:prstGeom prst="rect">
            <a:avLst/>
          </a:prstGeom>
          <a:noFill/>
        </p:spPr>
      </p:pic>
      <p:sp>
        <p:nvSpPr>
          <p:cNvPr id="32" name="Arrow: Chevron 9">
            <a:extLst>
              <a:ext uri="{FF2B5EF4-FFF2-40B4-BE49-F238E27FC236}">
                <a16:creationId xmlns:a16="http://schemas.microsoft.com/office/drawing/2014/main" id="{7EE5FFF0-A027-4ED7-B667-18E6588CDDE9}"/>
              </a:ext>
            </a:extLst>
          </p:cNvPr>
          <p:cNvSpPr/>
          <p:nvPr/>
        </p:nvSpPr>
        <p:spPr>
          <a:xfrm>
            <a:off x="11436927" y="6422096"/>
            <a:ext cx="749824" cy="435904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3" name="Arrow: Chevron 11">
            <a:extLst>
              <a:ext uri="{FF2B5EF4-FFF2-40B4-BE49-F238E27FC236}">
                <a16:creationId xmlns:a16="http://schemas.microsoft.com/office/drawing/2014/main" id="{A3824691-DD6F-48FB-B681-218A789F793A}"/>
              </a:ext>
            </a:extLst>
          </p:cNvPr>
          <p:cNvSpPr/>
          <p:nvPr/>
        </p:nvSpPr>
        <p:spPr>
          <a:xfrm>
            <a:off x="11000509" y="6422096"/>
            <a:ext cx="595742" cy="43590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4" name="Arrow: Chevron 20">
            <a:extLst>
              <a:ext uri="{FF2B5EF4-FFF2-40B4-BE49-F238E27FC236}">
                <a16:creationId xmlns:a16="http://schemas.microsoft.com/office/drawing/2014/main" id="{FFC58664-606D-405D-8B2C-8488B6969788}"/>
              </a:ext>
            </a:extLst>
          </p:cNvPr>
          <p:cNvSpPr/>
          <p:nvPr/>
        </p:nvSpPr>
        <p:spPr>
          <a:xfrm>
            <a:off x="10658298" y="6429737"/>
            <a:ext cx="492929" cy="4359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719C101-0E98-42F9-BD2E-F34ACD70CC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69" y="6299703"/>
            <a:ext cx="676479" cy="4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6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A7482D93-B7E6-4890-B5FA-28DE0CA63F4E}"/>
              </a:ext>
            </a:extLst>
          </p:cNvPr>
          <p:cNvSpPr/>
          <p:nvPr/>
        </p:nvSpPr>
        <p:spPr>
          <a:xfrm>
            <a:off x="551707" y="106680"/>
            <a:ext cx="344032" cy="344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6C735D-D08C-44BE-B4A5-CC75C17B5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9" y="1232457"/>
            <a:ext cx="3227175" cy="5151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CDD9DA-708C-4FD9-87F0-8E2F4F879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076" y="1216687"/>
            <a:ext cx="3041211" cy="217923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BB03D26-943F-42B0-9235-4C89D6A8AA1E}"/>
              </a:ext>
            </a:extLst>
          </p:cNvPr>
          <p:cNvSpPr/>
          <p:nvPr/>
        </p:nvSpPr>
        <p:spPr>
          <a:xfrm>
            <a:off x="895739" y="479508"/>
            <a:ext cx="6096568" cy="716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Partai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Politik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melakukan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pembukuan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pada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formulir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LADK1-PARPOL yang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berisi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228600" indent="-228600" algn="just">
              <a:buAutoNum type="arabicPeriod"/>
            </a:pP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berasal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dari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LADK3-PARPOL)</a:t>
            </a:r>
          </a:p>
          <a:p>
            <a:pPr marL="228600" indent="-228600" algn="just">
              <a:buAutoNum type="arabicPeriod"/>
            </a:pP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Pengeluaran</a:t>
            </a:r>
            <a:endParaRPr lang="en-ID"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228600" indent="-228600" algn="just">
              <a:buAutoNum type="arabicPeriod"/>
            </a:pP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Saldo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Berasal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dari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LADK5-PARPOL)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603B5F-9C9C-4E8A-9986-C3C16BEAC6D6}"/>
              </a:ext>
            </a:extLst>
          </p:cNvPr>
          <p:cNvSpPr/>
          <p:nvPr/>
        </p:nvSpPr>
        <p:spPr>
          <a:xfrm>
            <a:off x="895739" y="116273"/>
            <a:ext cx="4165097" cy="393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b="1" dirty="0">
                <a:solidFill>
                  <a:schemeClr val="accent5">
                    <a:lumMod val="75000"/>
                  </a:schemeClr>
                </a:solidFill>
              </a:rPr>
              <a:t>LADK1-PARPOL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A458C0-94CB-48B7-8C77-846F9A2CC0E5}"/>
              </a:ext>
            </a:extLst>
          </p:cNvPr>
          <p:cNvSpPr/>
          <p:nvPr/>
        </p:nvSpPr>
        <p:spPr>
          <a:xfrm>
            <a:off x="1115746" y="3182303"/>
            <a:ext cx="1980726" cy="35080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BD5E74-3761-4397-B0D2-68F8461279AF}"/>
              </a:ext>
            </a:extLst>
          </p:cNvPr>
          <p:cNvSpPr/>
          <p:nvPr/>
        </p:nvSpPr>
        <p:spPr>
          <a:xfrm>
            <a:off x="8695805" y="1997153"/>
            <a:ext cx="2018203" cy="7631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C17B08B-8A01-4B8E-A99A-98A264AD855F}"/>
              </a:ext>
            </a:extLst>
          </p:cNvPr>
          <p:cNvCxnSpPr>
            <a:cxnSpLocks/>
          </p:cNvCxnSpPr>
          <p:nvPr/>
        </p:nvCxnSpPr>
        <p:spPr>
          <a:xfrm flipV="1">
            <a:off x="3375362" y="3267132"/>
            <a:ext cx="897812" cy="9057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1D579CB-16C8-4990-BA2A-31C5760300D4}"/>
              </a:ext>
            </a:extLst>
          </p:cNvPr>
          <p:cNvCxnSpPr>
            <a:cxnSpLocks/>
          </p:cNvCxnSpPr>
          <p:nvPr/>
        </p:nvCxnSpPr>
        <p:spPr>
          <a:xfrm flipH="1" flipV="1">
            <a:off x="7446805" y="2113333"/>
            <a:ext cx="1114917" cy="11572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32EEAB2-558C-436C-AF9A-0C148A3B6D09}"/>
              </a:ext>
            </a:extLst>
          </p:cNvPr>
          <p:cNvSpPr/>
          <p:nvPr/>
        </p:nvSpPr>
        <p:spPr>
          <a:xfrm>
            <a:off x="5667556" y="1770476"/>
            <a:ext cx="1760460" cy="7168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100" b="1" dirty="0">
                <a:solidFill>
                  <a:schemeClr val="accent5">
                    <a:lumMod val="75000"/>
                  </a:schemeClr>
                </a:solidFill>
              </a:rPr>
              <a:t>TOTAL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saldo</a:t>
            </a:r>
            <a:endParaRPr lang="en-ID" sz="11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ID" sz="1100" b="1" dirty="0">
                <a:solidFill>
                  <a:schemeClr val="accent5">
                    <a:lumMod val="75000"/>
                  </a:schemeClr>
                </a:solidFill>
              </a:rPr>
              <a:t>HARUS SAMA DENGAN 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LADK5-PARPOL (Daftar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Saldo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Dana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Kampanye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06A51B-5A97-411F-9800-95FB2EFDF8A5}"/>
              </a:ext>
            </a:extLst>
          </p:cNvPr>
          <p:cNvSpPr/>
          <p:nvPr/>
        </p:nvSpPr>
        <p:spPr>
          <a:xfrm>
            <a:off x="4408322" y="2993280"/>
            <a:ext cx="2070116" cy="9661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100" b="1" dirty="0">
                <a:solidFill>
                  <a:schemeClr val="accent5">
                    <a:lumMod val="75000"/>
                  </a:schemeClr>
                </a:solidFill>
              </a:rPr>
              <a:t>TOTAL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b="1" dirty="0">
                <a:solidFill>
                  <a:schemeClr val="accent5">
                    <a:lumMod val="75000"/>
                  </a:schemeClr>
                </a:solidFill>
              </a:rPr>
              <a:t>HARUS SAMA DENGAN </a:t>
            </a:r>
          </a:p>
          <a:p>
            <a:pPr algn="ctr"/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LADK3-PARPOL (Daftar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Penerimaan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Sumbangan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 Dana </a:t>
            </a:r>
            <a:r>
              <a:rPr lang="en-ID" sz="1100" dirty="0" err="1">
                <a:solidFill>
                  <a:schemeClr val="accent5">
                    <a:lumMod val="75000"/>
                  </a:schemeClr>
                </a:solidFill>
              </a:rPr>
              <a:t>Kampanye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 flipV="1">
            <a:off x="5249" y="6422096"/>
            <a:ext cx="11722623" cy="426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7" name="Picture 2" descr="C:\Users\User\Pictures\Pemilih-Berdaulat-Negara-Kuat-Desain-Resm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9953" y="6299703"/>
            <a:ext cx="731096" cy="480303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54A5093-32F9-4985-A16B-2D7177EE82BC}"/>
              </a:ext>
            </a:extLst>
          </p:cNvPr>
          <p:cNvSpPr txBox="1"/>
          <p:nvPr/>
        </p:nvSpPr>
        <p:spPr>
          <a:xfrm>
            <a:off x="-5" y="6473677"/>
            <a:ext cx="751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K O M I S I    P E M I L I H A N   U M U M   RE P U B L I K   I N D O N E S I A</a:t>
            </a:r>
          </a:p>
        </p:txBody>
      </p:sp>
      <p:pic>
        <p:nvPicPr>
          <p:cNvPr id="20" name="Picture 4" descr="C:\Users\User\Pictures\sang su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2074" y="6185470"/>
            <a:ext cx="785190" cy="663346"/>
          </a:xfrm>
          <a:prstGeom prst="rect">
            <a:avLst/>
          </a:prstGeom>
          <a:noFill/>
        </p:spPr>
      </p:pic>
      <p:sp>
        <p:nvSpPr>
          <p:cNvPr id="21" name="Arrow: Chevron 9">
            <a:extLst>
              <a:ext uri="{FF2B5EF4-FFF2-40B4-BE49-F238E27FC236}">
                <a16:creationId xmlns:a16="http://schemas.microsoft.com/office/drawing/2014/main" id="{7EE5FFF0-A027-4ED7-B667-18E6588CDDE9}"/>
              </a:ext>
            </a:extLst>
          </p:cNvPr>
          <p:cNvSpPr/>
          <p:nvPr/>
        </p:nvSpPr>
        <p:spPr>
          <a:xfrm>
            <a:off x="11436927" y="6422096"/>
            <a:ext cx="749824" cy="435904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4" name="Arrow: Chevron 11">
            <a:extLst>
              <a:ext uri="{FF2B5EF4-FFF2-40B4-BE49-F238E27FC236}">
                <a16:creationId xmlns:a16="http://schemas.microsoft.com/office/drawing/2014/main" id="{A3824691-DD6F-48FB-B681-218A789F793A}"/>
              </a:ext>
            </a:extLst>
          </p:cNvPr>
          <p:cNvSpPr/>
          <p:nvPr/>
        </p:nvSpPr>
        <p:spPr>
          <a:xfrm>
            <a:off x="11000509" y="6422096"/>
            <a:ext cx="595742" cy="43590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5" name="Arrow: Chevron 20">
            <a:extLst>
              <a:ext uri="{FF2B5EF4-FFF2-40B4-BE49-F238E27FC236}">
                <a16:creationId xmlns:a16="http://schemas.microsoft.com/office/drawing/2014/main" id="{FFC58664-606D-405D-8B2C-8488B6969788}"/>
              </a:ext>
            </a:extLst>
          </p:cNvPr>
          <p:cNvSpPr/>
          <p:nvPr/>
        </p:nvSpPr>
        <p:spPr>
          <a:xfrm>
            <a:off x="10658298" y="6429737"/>
            <a:ext cx="492929" cy="4359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719C101-0E98-42F9-BD2E-F34ACD70CC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69" y="6299703"/>
            <a:ext cx="676479" cy="4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2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D2CC-1ABF-4AAA-87E2-796F6C95F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" y="82522"/>
            <a:ext cx="11778806" cy="4098040"/>
          </a:xfrm>
        </p:spPr>
        <p:txBody>
          <a:bodyPr>
            <a:normAutofit/>
          </a:bodyPr>
          <a:lstStyle/>
          <a:p>
            <a:r>
              <a:rPr lang="en-ID" sz="7200" b="1" dirty="0">
                <a:latin typeface="Bookman Old Style" panose="02050604050505020204" pitchFamily="18" charset="0"/>
              </a:rPr>
              <a:t>LAPORAN PENERIMAAN SUMBANGAN DANA KAMPANYE</a:t>
            </a:r>
          </a:p>
        </p:txBody>
      </p:sp>
      <p:pic>
        <p:nvPicPr>
          <p:cNvPr id="4" name="Picture 3" descr="C:\Users\User\Pictures\LOGO_KPU_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427" y="4959736"/>
            <a:ext cx="1197186" cy="1289978"/>
          </a:xfrm>
          <a:prstGeom prst="rect">
            <a:avLst/>
          </a:prstGeom>
          <a:noFill/>
        </p:spPr>
      </p:pic>
      <p:pic>
        <p:nvPicPr>
          <p:cNvPr id="5" name="Picture 2" descr="C:\Users\User\Pictures\Pemilih-Berdaulat-Negara-Kuat-Desain-Resm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2051" y="4862710"/>
            <a:ext cx="1819061" cy="119505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19C101-0E98-42F9-BD2E-F34ACD70CC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664" y="4943129"/>
            <a:ext cx="1867072" cy="1200262"/>
          </a:xfrm>
          <a:prstGeom prst="rect">
            <a:avLst/>
          </a:prstGeom>
        </p:spPr>
      </p:pic>
      <p:pic>
        <p:nvPicPr>
          <p:cNvPr id="7" name="Picture 4" descr="C:\Users\User\Pictures\sang su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7511" y="4943129"/>
            <a:ext cx="1546580" cy="130658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flipV="1">
            <a:off x="5249" y="6422096"/>
            <a:ext cx="11722623" cy="426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A5093-32F9-4985-A16B-2D7177EE82BC}"/>
              </a:ext>
            </a:extLst>
          </p:cNvPr>
          <p:cNvSpPr txBox="1"/>
          <p:nvPr/>
        </p:nvSpPr>
        <p:spPr>
          <a:xfrm>
            <a:off x="-5" y="6473677"/>
            <a:ext cx="751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K O M I S I    P E M I L I H A N   U M U M   RE P U B L I K   I N D O N E S I A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7EE5FFF0-A027-4ED7-B667-18E6588CDDE9}"/>
              </a:ext>
            </a:extLst>
          </p:cNvPr>
          <p:cNvSpPr/>
          <p:nvPr/>
        </p:nvSpPr>
        <p:spPr>
          <a:xfrm>
            <a:off x="11436927" y="6422096"/>
            <a:ext cx="749824" cy="435904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1" name="Arrow: Chevron 11">
            <a:extLst>
              <a:ext uri="{FF2B5EF4-FFF2-40B4-BE49-F238E27FC236}">
                <a16:creationId xmlns:a16="http://schemas.microsoft.com/office/drawing/2014/main" id="{A3824691-DD6F-48FB-B681-218A789F793A}"/>
              </a:ext>
            </a:extLst>
          </p:cNvPr>
          <p:cNvSpPr/>
          <p:nvPr/>
        </p:nvSpPr>
        <p:spPr>
          <a:xfrm>
            <a:off x="11000509" y="6422096"/>
            <a:ext cx="595742" cy="435904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2" name="Arrow: Chevron 20">
            <a:extLst>
              <a:ext uri="{FF2B5EF4-FFF2-40B4-BE49-F238E27FC236}">
                <a16:creationId xmlns:a16="http://schemas.microsoft.com/office/drawing/2014/main" id="{FFC58664-606D-405D-8B2C-8488B6969788}"/>
              </a:ext>
            </a:extLst>
          </p:cNvPr>
          <p:cNvSpPr/>
          <p:nvPr/>
        </p:nvSpPr>
        <p:spPr>
          <a:xfrm>
            <a:off x="10658298" y="6429737"/>
            <a:ext cx="492929" cy="4359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39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1900</Words>
  <Application>Microsoft Office PowerPoint</Application>
  <PresentationFormat>Widescreen</PresentationFormat>
  <Paragraphs>384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AngsanaUPC</vt:lpstr>
      <vt:lpstr>Arial</vt:lpstr>
      <vt:lpstr>Bookman Old Style</vt:lpstr>
      <vt:lpstr>Calibri</vt:lpstr>
      <vt:lpstr>Calibri Light</vt:lpstr>
      <vt:lpstr>Cambria</vt:lpstr>
      <vt:lpstr>Sitka Display</vt:lpstr>
      <vt:lpstr>Office Theme</vt:lpstr>
      <vt:lpstr>PowerPoint Presentation</vt:lpstr>
      <vt:lpstr>PowerPoint Presentation</vt:lpstr>
      <vt:lpstr>LAPORAN AWAL DANA KAMPANYE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LAPORAN PENERIMAAN SUMBANGAN DANA KAMPANYE</vt:lpstr>
      <vt:lpstr>PowerPoint Presentation</vt:lpstr>
      <vt:lpstr>PowerPoint Presentation</vt:lpstr>
      <vt:lpstr>PowerPoint Presentation</vt:lpstr>
      <vt:lpstr>LAPORAN PENERIMAAN DAN PENGELUARAN DANA KAMPANYE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mnr.lpg@outlook.com</dc:creator>
  <cp:lastModifiedBy>user</cp:lastModifiedBy>
  <cp:revision>13</cp:revision>
  <dcterms:created xsi:type="dcterms:W3CDTF">2018-09-19T05:46:16Z</dcterms:created>
  <dcterms:modified xsi:type="dcterms:W3CDTF">2018-09-19T14:16:29Z</dcterms:modified>
</cp:coreProperties>
</file>